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13" r:id="rId1"/>
  </p:sldMasterIdLst>
  <p:notesMasterIdLst>
    <p:notesMasterId r:id="rId46"/>
  </p:notesMasterIdLst>
  <p:handoutMasterIdLst>
    <p:handoutMasterId r:id="rId47"/>
  </p:handoutMasterIdLst>
  <p:sldIdLst>
    <p:sldId id="421" r:id="rId2"/>
    <p:sldId id="422" r:id="rId3"/>
    <p:sldId id="423" r:id="rId4"/>
    <p:sldId id="385" r:id="rId5"/>
    <p:sldId id="430" r:id="rId6"/>
    <p:sldId id="425" r:id="rId7"/>
    <p:sldId id="429" r:id="rId8"/>
    <p:sldId id="426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27" r:id="rId26"/>
    <p:sldId id="447" r:id="rId27"/>
    <p:sldId id="448" r:id="rId28"/>
    <p:sldId id="449" r:id="rId29"/>
    <p:sldId id="450" r:id="rId30"/>
    <p:sldId id="451" r:id="rId31"/>
    <p:sldId id="452" r:id="rId32"/>
    <p:sldId id="456" r:id="rId33"/>
    <p:sldId id="453" r:id="rId34"/>
    <p:sldId id="42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57" r:id="rId43"/>
    <p:sldId id="458" r:id="rId44"/>
    <p:sldId id="424" r:id="rId45"/>
  </p:sldIdLst>
  <p:sldSz cx="9906000" cy="6858000" type="A4"/>
  <p:notesSz cx="6858000" cy="9144000"/>
  <p:embeddedFontLst>
    <p:embeddedFont>
      <p:font typeface="Monotype Sorts" panose="01010601010101010101" pitchFamily="2" charset="2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Optima" panose="00000400000000000000" pitchFamily="2" charset="2"/>
      <p:regular r:id="rId55"/>
    </p:embeddedFont>
    <p:embeddedFont>
      <p:font typeface="KoPub돋움체 Medium" panose="02020603020101020101" pitchFamily="18" charset="-127"/>
      <p:regular r:id="rId56"/>
    </p:embeddedFont>
    <p:embeddedFont>
      <p:font typeface="ＭＳ Ｐゴシック" panose="020B0600070205080204" pitchFamily="34" charset="-128"/>
      <p:regular r:id="rId57"/>
    </p:embeddedFont>
    <p:embeddedFont>
      <p:font typeface="Wingdings 2" panose="05020102010507070707" pitchFamily="18" charset="2"/>
      <p:regular r:id="rId58"/>
    </p:embeddedFont>
    <p:embeddedFont>
      <p:font typeface="KoPub돋움체 Bold" panose="02020603020101020101" pitchFamily="18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47"/>
    <a:srgbClr val="6FBF27"/>
    <a:srgbClr val="4EA0D1"/>
    <a:srgbClr val="00823B"/>
    <a:srgbClr val="006600"/>
    <a:srgbClr val="00B830"/>
    <a:srgbClr val="2E75B6"/>
    <a:srgbClr val="86D83C"/>
    <a:srgbClr val="99CCFF"/>
    <a:srgbClr val="25B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2" autoAdjust="0"/>
    <p:restoredTop sz="99187" autoAdjust="0"/>
  </p:normalViewPr>
  <p:slideViewPr>
    <p:cSldViewPr>
      <p:cViewPr>
        <p:scale>
          <a:sx n="100" d="100"/>
          <a:sy n="100" d="100"/>
        </p:scale>
        <p:origin x="-2046" y="-54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380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652DF-1BF2-4CB6-9FA8-012B940EEBFF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8E786-E936-4929-B0B5-E7A2F84508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46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15402-EF09-4261-9FAF-C0BCC4B43BDF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AD8A4-C2FE-426F-B6EE-7C87DE2AEC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마스터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9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마스터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11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마스터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0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내지_소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781478" y="6604062"/>
            <a:ext cx="343044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64532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00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fld id="{FE8AD26A-F932-48A9-9CD9-EA89DF65F334}" type="slidenum">
              <a:rPr kumimoji="0" lang="ko-KR" altLang="en-US" sz="900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defTabSz="64532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ko-KR" altLang="en-US" sz="900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en-US" altLang="ko-KR" sz="900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kumimoji="0" lang="ko-KR" altLang="en-US" sz="900" dirty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Picture 2" descr="D:\박인숙\06 PPT 디자인\2017.12.08 한국환경공단-완료보고서\환경부로고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6547877"/>
            <a:ext cx="600458" cy="24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박인숙\06 PPT 디자인\2017.12.08 한국환경공단-완료보고서\한국환경공단_original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5" y="6573204"/>
            <a:ext cx="798997" cy="2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박인숙\06 PPT 디자인\2017.12.08 한국환경공단-완료보고서\컨소로고_original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364" y="6559868"/>
            <a:ext cx="1381341" cy="18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90600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양쪽 모서리가 둥근 사각형 8"/>
          <p:cNvSpPr/>
          <p:nvPr userDrawn="1"/>
        </p:nvSpPr>
        <p:spPr bwMode="auto">
          <a:xfrm>
            <a:off x="238125" y="1613619"/>
            <a:ext cx="9429750" cy="4768131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</a:gsLst>
            <a:lin ang="5400000" scaled="1"/>
            <a:tileRect/>
          </a:gradFill>
          <a:ln w="12700" cap="rnd" cmpd="sng">
            <a:solidFill>
              <a:srgbClr val="0073BC"/>
            </a:solidFill>
            <a:prstDash val="solid"/>
            <a:headEnd type="none" w="lg" len="med"/>
            <a:tailEnd type="none" w="lg" len="med"/>
          </a:ln>
          <a:effectLst>
            <a:outerShdw blurRad="38100" dist="38100" dir="5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defTabSz="914217" latinLnBrk="0">
              <a:spcBef>
                <a:spcPts val="200"/>
              </a:spcBef>
              <a:spcAft>
                <a:spcPts val="600"/>
              </a:spcAft>
              <a:defRPr/>
            </a:pPr>
            <a:endParaRPr lang="ko-KR" altLang="en-US" sz="170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47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본문_내지_대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781478" y="6604062"/>
            <a:ext cx="343044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645324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00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fld id="{FE8AD26A-F932-48A9-9CD9-EA89DF65F334}" type="slidenum">
              <a:rPr kumimoji="0" lang="ko-KR" altLang="en-US" sz="900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 defTabSz="64532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ko-KR" altLang="en-US" sz="900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en-US" altLang="ko-KR" sz="900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kumimoji="0" lang="ko-KR" altLang="en-US" sz="900" dirty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Picture 2" descr="D:\박인숙\06 PPT 디자인\2017.12.08 한국환경공단-완료보고서\환경부로고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6547877"/>
            <a:ext cx="600458" cy="24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박인숙\06 PPT 디자인\2017.12.08 한국환경공단-완료보고서\한국환경공단_original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5" y="6573204"/>
            <a:ext cx="798997" cy="2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박인숙\06 PPT 디자인\2017.12.08 한국환경공단-완료보고서\컨소로고_original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364" y="6559868"/>
            <a:ext cx="1381341" cy="18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90600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양쪽 모서리가 둥근 사각형 14"/>
          <p:cNvSpPr/>
          <p:nvPr userDrawn="1"/>
        </p:nvSpPr>
        <p:spPr bwMode="auto">
          <a:xfrm>
            <a:off x="238125" y="1072343"/>
            <a:ext cx="9429750" cy="5309408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</a:gsLst>
            <a:lin ang="5400000" scaled="1"/>
            <a:tileRect/>
          </a:gradFill>
          <a:ln w="12700" cap="rnd" cmpd="sng">
            <a:solidFill>
              <a:srgbClr val="0073BC"/>
            </a:solidFill>
            <a:prstDash val="solid"/>
            <a:headEnd type="none" w="lg" len="med"/>
            <a:tailEnd type="none" w="lg" len="med"/>
          </a:ln>
          <a:effectLst>
            <a:outerShdw blurRad="38100" dist="38100" dir="5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defTabSz="914217" latinLnBrk="0">
              <a:spcBef>
                <a:spcPts val="200"/>
              </a:spcBef>
              <a:spcAft>
                <a:spcPts val="600"/>
              </a:spcAft>
              <a:defRPr/>
            </a:pPr>
            <a:endParaRPr lang="ko-KR" altLang="en-US" sz="170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75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72480" y="1590675"/>
            <a:ext cx="9361040" cy="479065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7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14" r:id="rId4"/>
    <p:sldLayoutId id="2147484128" r:id="rId5"/>
    <p:sldLayoutId id="2147484121" r:id="rId6"/>
  </p:sldLayoutIdLst>
  <p:hf hdr="0" ftr="0" dt="0"/>
  <p:txStyles>
    <p:titleStyle>
      <a:lvl1pPr algn="ctr" defTabSz="976331" rtl="0" eaLnBrk="1" latinLnBrk="1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6124" indent="-366124" algn="l" defTabSz="976331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3269" indent="-305104" algn="l" defTabSz="976331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20414" indent="-244083" algn="l" defTabSz="976331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8579" indent="-244083" algn="l" defTabSz="976331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744" indent="-244083" algn="l" defTabSz="976331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684910" indent="-244083" algn="l" defTabSz="97633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173075" indent="-244083" algn="l" defTabSz="97633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661241" indent="-244083" algn="l" defTabSz="97633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149406" indent="-244083" algn="l" defTabSz="97633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8165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6331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4496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2662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0827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8993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7158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5324" algn="l" defTabSz="97633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jpeg"/><Relationship Id="rId8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iconarchive.com/show/vista-hardware-devices-icons-by-icons-land/Home-Server-icon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gif"/><Relationship Id="rId11" Type="http://schemas.openxmlformats.org/officeDocument/2006/relationships/image" Target="../media/image62.gif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"/>
          <p:cNvSpPr txBox="1">
            <a:spLocks/>
          </p:cNvSpPr>
          <p:nvPr/>
        </p:nvSpPr>
        <p:spPr>
          <a:xfrm>
            <a:off x="737393" y="3525342"/>
            <a:ext cx="1188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 smtClean="0">
                <a:solidFill>
                  <a:srgbClr val="292929">
                    <a:alpha val="99000"/>
                  </a:srgb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2017. 12. 21</a:t>
            </a:r>
            <a:endParaRPr lang="ko-KR" altLang="en-US" sz="1400" b="1" dirty="0" smtClean="0">
              <a:solidFill>
                <a:srgbClr val="292929">
                  <a:alpha val="99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17644" y="3356992"/>
            <a:ext cx="512392" cy="0"/>
          </a:xfrm>
          <a:prstGeom prst="line">
            <a:avLst/>
          </a:prstGeom>
          <a:ln w="28575">
            <a:solidFill>
              <a:srgbClr val="00B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3"/>
          <p:cNvSpPr txBox="1">
            <a:spLocks/>
          </p:cNvSpPr>
          <p:nvPr/>
        </p:nvSpPr>
        <p:spPr>
          <a:xfrm>
            <a:off x="791932" y="1509674"/>
            <a:ext cx="4575360" cy="364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2540">
              <a:bevelT w="1270"/>
              <a:contourClr>
                <a:srgbClr val="292929"/>
              </a:contourClr>
            </a:sp3d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ko-KR" altLang="en-US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완료보고</a:t>
            </a:r>
          </a:p>
        </p:txBody>
      </p:sp>
      <p:sp>
        <p:nvSpPr>
          <p:cNvPr id="12" name="내용 개체 틀 3"/>
          <p:cNvSpPr txBox="1">
            <a:spLocks/>
          </p:cNvSpPr>
          <p:nvPr/>
        </p:nvSpPr>
        <p:spPr>
          <a:xfrm>
            <a:off x="776536" y="1905718"/>
            <a:ext cx="575638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 contourW="6350">
              <a:contourClr>
                <a:srgbClr val="004593"/>
              </a:contourClr>
            </a:sp3d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l">
              <a:spcBef>
                <a:spcPct val="0"/>
              </a:spcBef>
            </a:pPr>
            <a:r>
              <a:rPr lang="ko-KR" altLang="en-US" sz="4000" spc="-30" smtClean="0">
                <a:solidFill>
                  <a:srgbClr val="00B830"/>
                </a:solidFill>
              </a:rPr>
              <a:t>환경정보 융합 </a:t>
            </a:r>
            <a:r>
              <a:rPr lang="ko-KR" altLang="en-US" sz="4000" spc="-30" smtClean="0">
                <a:solidFill>
                  <a:srgbClr val="004593"/>
                </a:solidFill>
              </a:rPr>
              <a:t>빅데이터 구축</a:t>
            </a:r>
            <a:endParaRPr lang="en-US" altLang="ko-KR" sz="4000" spc="-30" smtClean="0">
              <a:solidFill>
                <a:srgbClr val="004593"/>
              </a:solidFill>
            </a:endParaRPr>
          </a:p>
          <a:p>
            <a:pPr algn="l">
              <a:spcBef>
                <a:spcPct val="0"/>
              </a:spcBef>
            </a:pPr>
            <a:r>
              <a:rPr lang="ko-KR" altLang="en-US" sz="4000" spc="-30" smtClean="0">
                <a:solidFill>
                  <a:srgbClr val="004593"/>
                </a:solidFill>
              </a:rPr>
              <a:t>정보전략계획</a:t>
            </a:r>
            <a:r>
              <a:rPr lang="en-US" altLang="ko-KR" sz="4000" spc="-30" smtClean="0">
                <a:solidFill>
                  <a:srgbClr val="004593"/>
                </a:solidFill>
              </a:rPr>
              <a:t>(ISP) </a:t>
            </a:r>
            <a:r>
              <a:rPr lang="ko-KR" altLang="en-US" sz="4000" spc="-30" smtClean="0">
                <a:solidFill>
                  <a:srgbClr val="004593"/>
                </a:solidFill>
              </a:rPr>
              <a:t>수립</a:t>
            </a:r>
            <a:endParaRPr lang="en-US" altLang="ko-KR" sz="4000" spc="-30" dirty="0">
              <a:solidFill>
                <a:srgbClr val="004593"/>
              </a:solidFill>
            </a:endParaRPr>
          </a:p>
        </p:txBody>
      </p:sp>
      <p:pic>
        <p:nvPicPr>
          <p:cNvPr id="2" name="Picture 2" descr="D:\박인숙\06 PPT 디자인\2017.12.08 한국환경공단-완료보고서\환경부로고_origi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6" y="353607"/>
            <a:ext cx="874713" cy="3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박인숙\06 PPT 디자인\2017.12.08 한국환경공단-완료보고서\한국환경공단_origi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75" y="383299"/>
            <a:ext cx="1163932" cy="30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박인숙\06 PPT 디자인\2017.12.08 한국환경공단-완료보고서\컨소로고_wi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" y="6338887"/>
            <a:ext cx="2008774" cy="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3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개선기회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847" y="388446"/>
            <a:ext cx="34153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3.1 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개선기회 도출 </a:t>
            </a:r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(2/2) 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외부 환경 및 내부 현황 분석을 통해 플랫폼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거버넌스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요구별 총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32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목표 추진 방향성과 관련된 개선기회를 도출함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959005"/>
              </p:ext>
            </p:extLst>
          </p:nvPr>
        </p:nvGraphicFramePr>
        <p:xfrm>
          <a:off x="442134" y="2119744"/>
          <a:ext cx="9024407" cy="3879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96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69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69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69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09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개선기회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방향성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98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플랫폼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거버넌스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과제요구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실시간 데이터 연계 및 수집 기술 도입 고려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오픈 소스가 효과적으로 활용되는 빅데이터 플랫폼 구성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지능형 분석 등 다양한 분석기법으로 환경오염의 사전 예측 서비스 마련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최적화된 빅데이터 분석환경 프레임워크 구성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환경관련 정보 공개 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Open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제공으로 관련산업 사업 기회 제공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환경연구 정보자료의 관리 및 대국민 서비스 제공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환경오염 등 환경문제를 위한 분석 및 예측 서비스 제공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 제공을 위한 관련 법제도 보완 및 강화 필요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 중심의 융복합이 가능한 빅데이터 플랫폼 도입 추진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신뢰성 제고를 위한 품질 방안 마련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IO-29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융합 분석 결과에 대한 체계적 이력관리와 재사용 서비스 제공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IO-30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융합을 고려한 빅데이터 전문인력 양성 체계 구축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효율적인 데이터 연계와 수집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활용을 위한 빅데이터책임관제 도입 필요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7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·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외부 전문가 및 이해관계자 협업 및 의견 수렴을 위한 빅데이터 위원회 구성 필요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6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48669" y="4609307"/>
            <a:ext cx="37449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환경부의 환경정보화 비전과 빅데이터 목표 방향성 정렬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9847" y="388446"/>
            <a:ext cx="32111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3.2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비전 수립 </a:t>
            </a:r>
          </a:p>
        </p:txBody>
      </p:sp>
      <p:sp>
        <p:nvSpPr>
          <p:cNvPr id="48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융합 빅데이터 플랫폼 목표 방향성 수립을 위하여 환경부의 융합 비전인 “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환경정보화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2021”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지원하는 정보화 비전체계를 수립함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6715" y="2727996"/>
            <a:ext cx="8974857" cy="3464753"/>
            <a:chOff x="476714" y="2540099"/>
            <a:chExt cx="8977646" cy="363602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4726998" y="5298333"/>
              <a:ext cx="4727362" cy="8777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4726998" y="4249536"/>
              <a:ext cx="4727362" cy="96859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" name="양쪽 모서리가 둥근 사각형 51"/>
            <p:cNvSpPr/>
            <p:nvPr/>
          </p:nvSpPr>
          <p:spPr bwMode="auto">
            <a:xfrm>
              <a:off x="4726998" y="2608397"/>
              <a:ext cx="4727362" cy="15698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5065016" y="3462551"/>
              <a:ext cx="1410357" cy="612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공동활용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97784" y="3340682"/>
              <a:ext cx="354053" cy="5309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sng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</a:t>
              </a: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5623601" y="2779667"/>
              <a:ext cx="1714752" cy="612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융합 환경정보의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지능형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</a:t>
              </a:r>
            </a:p>
          </p:txBody>
        </p:sp>
        <p:sp>
          <p:nvSpPr>
            <p:cNvPr id="56" name="직사각형 55"/>
            <p:cNvSpPr/>
            <p:nvPr/>
          </p:nvSpPr>
          <p:spPr bwMode="auto">
            <a:xfrm>
              <a:off x="8044427" y="3462551"/>
              <a:ext cx="1333669" cy="612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환경이슈에</a:t>
              </a:r>
              <a:r>
                <a:rPr lang="en-US" altLang="ko-KR" sz="11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1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선제적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대응</a:t>
              </a:r>
            </a:p>
          </p:txBody>
        </p:sp>
        <p:sp>
          <p:nvSpPr>
            <p:cNvPr id="57" name="직사각형 56"/>
            <p:cNvSpPr/>
            <p:nvPr/>
          </p:nvSpPr>
          <p:spPr bwMode="auto">
            <a:xfrm>
              <a:off x="6553826" y="3462551"/>
              <a:ext cx="1412148" cy="612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 경험의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데이터화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7432422" y="2779667"/>
              <a:ext cx="1278840" cy="612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과학적 환경행정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 bwMode="auto">
            <a:xfrm>
              <a:off x="5065016" y="4384111"/>
              <a:ext cx="772623" cy="6667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풍부한 확장성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97784" y="4452014"/>
              <a:ext cx="354053" cy="5309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sng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인프라</a:t>
              </a: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5952403" y="4384111"/>
              <a:ext cx="784527" cy="6667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  기반</a:t>
              </a: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6826121" y="4384112"/>
              <a:ext cx="784527" cy="6667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IoT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</a:t>
              </a: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7711370" y="4384111"/>
              <a:ext cx="784527" cy="6667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안전성 높은 재해복구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97784" y="5363576"/>
              <a:ext cx="354053" cy="67558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sng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거버넌스</a:t>
              </a: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5065016" y="5449676"/>
              <a:ext cx="2021101" cy="565427"/>
            </a:xfrm>
            <a:prstGeom prst="rect">
              <a:avLst/>
            </a:prstGeom>
            <a:solidFill>
              <a:srgbClr val="2E75B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지능형 메타 표준 관리</a:t>
              </a:r>
            </a:p>
          </p:txBody>
        </p:sp>
        <p:sp>
          <p:nvSpPr>
            <p:cNvPr id="66" name="직사각형 65"/>
            <p:cNvSpPr/>
            <p:nvPr/>
          </p:nvSpPr>
          <p:spPr bwMode="auto">
            <a:xfrm>
              <a:off x="8593569" y="4384111"/>
              <a:ext cx="784527" cy="66672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이종의 데이터 상호연계</a:t>
              </a:r>
            </a:p>
          </p:txBody>
        </p:sp>
        <p:sp>
          <p:nvSpPr>
            <p:cNvPr id="67" name="직사각형 66"/>
            <p:cNvSpPr/>
            <p:nvPr/>
          </p:nvSpPr>
          <p:spPr bwMode="auto">
            <a:xfrm>
              <a:off x="7273019" y="5449676"/>
              <a:ext cx="2021101" cy="565427"/>
            </a:xfrm>
            <a:prstGeom prst="rect">
              <a:avLst/>
            </a:prstGeom>
            <a:solidFill>
              <a:srgbClr val="2E75B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융합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전문조직</a:t>
              </a: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548722" y="2540099"/>
              <a:ext cx="3492000" cy="1535845"/>
              <a:chOff x="548722" y="2540099"/>
              <a:chExt cx="3672408" cy="1535845"/>
            </a:xfrm>
          </p:grpSpPr>
          <p:sp>
            <p:nvSpPr>
              <p:cNvPr id="71" name="이등변 삼각형 70"/>
              <p:cNvSpPr/>
              <p:nvPr/>
            </p:nvSpPr>
            <p:spPr>
              <a:xfrm>
                <a:off x="548722" y="2672623"/>
                <a:ext cx="3672408" cy="1008112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052778" y="2540099"/>
                <a:ext cx="2808312" cy="1080120"/>
              </a:xfrm>
              <a:prstGeom prst="ellipse">
                <a:avLst/>
              </a:prstGeom>
              <a:gradFill>
                <a:gsLst>
                  <a:gs pos="0">
                    <a:srgbClr val="2E75B6"/>
                  </a:gs>
                  <a:gs pos="100000">
                    <a:srgbClr val="4EA0D1"/>
                  </a:gs>
                </a:gsLst>
                <a:lin ang="7800000" scaled="0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지능정보화 기반의 환경서비스를 통한 환경행복 실현</a:t>
                </a:r>
                <a:endPara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548722" y="3680735"/>
                <a:ext cx="3672408" cy="395209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9E47"/>
                  </a:gs>
                  <a:gs pos="100000">
                    <a:srgbClr val="6FBF27"/>
                  </a:gs>
                </a:gsLst>
                <a:lin ang="0" scaled="0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SMART </a:t>
                </a: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환경정보화 </a:t>
                </a: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2021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74" name="오각형 73"/>
            <p:cNvSpPr/>
            <p:nvPr/>
          </p:nvSpPr>
          <p:spPr bwMode="auto">
            <a:xfrm>
              <a:off x="524353" y="4212542"/>
              <a:ext cx="1106445" cy="686671"/>
            </a:xfrm>
            <a:prstGeom prst="homePlate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rgbClr val="00B83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新 환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행정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터</a:t>
              </a:r>
            </a:p>
          </p:txBody>
        </p:sp>
        <p:sp>
          <p:nvSpPr>
            <p:cNvPr id="75" name="오각형 74"/>
            <p:cNvSpPr/>
            <p:nvPr/>
          </p:nvSpPr>
          <p:spPr bwMode="auto">
            <a:xfrm>
              <a:off x="1704490" y="4212542"/>
              <a:ext cx="1106445" cy="686671"/>
            </a:xfrm>
            <a:prstGeom prst="homePlate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rgbClr val="00B83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정보시스템 통합 및 연계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6" name="오각형 75"/>
            <p:cNvSpPr/>
            <p:nvPr/>
          </p:nvSpPr>
          <p:spPr bwMode="auto">
            <a:xfrm>
              <a:off x="2884626" y="4212542"/>
              <a:ext cx="1106445" cy="686671"/>
            </a:xfrm>
            <a:prstGeom prst="homePlate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rgbClr val="00B83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위치기반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공간정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</a:t>
              </a:r>
            </a:p>
          </p:txBody>
        </p:sp>
        <p:sp>
          <p:nvSpPr>
            <p:cNvPr id="77" name="오각형 76"/>
            <p:cNvSpPr/>
            <p:nvPr/>
          </p:nvSpPr>
          <p:spPr bwMode="auto">
            <a:xfrm>
              <a:off x="524676" y="4993807"/>
              <a:ext cx="1106444" cy="647952"/>
            </a:xfrm>
            <a:prstGeom prst="homePlate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rgbClr val="00B830"/>
              </a:solidFill>
              <a:prstDash val="solid"/>
            </a:ln>
            <a:effectLst/>
          </p:spPr>
          <p:txBody>
            <a:bodyPr lIns="36000" r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서비스 고도화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오각형 77"/>
            <p:cNvSpPr/>
            <p:nvPr/>
          </p:nvSpPr>
          <p:spPr bwMode="auto">
            <a:xfrm>
              <a:off x="1704490" y="4993807"/>
              <a:ext cx="1106444" cy="647952"/>
            </a:xfrm>
            <a:prstGeom prst="homePlate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rgbClr val="00B83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 데이터 활용성 제고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오각형 78"/>
            <p:cNvSpPr/>
            <p:nvPr/>
          </p:nvSpPr>
          <p:spPr bwMode="auto">
            <a:xfrm>
              <a:off x="2884626" y="4993807"/>
              <a:ext cx="1106444" cy="647952"/>
            </a:xfrm>
            <a:prstGeom prst="homePlate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rgbClr val="00B83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IT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거버넌스 체계 개선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 bwMode="auto">
            <a:xfrm>
              <a:off x="476714" y="5736744"/>
              <a:ext cx="3564008" cy="379405"/>
            </a:xfrm>
            <a:prstGeom prst="rect">
              <a:avLst/>
            </a:prstGeom>
            <a:gradFill>
              <a:gsLst>
                <a:gs pos="0">
                  <a:srgbClr val="009E47"/>
                </a:gs>
                <a:gs pos="100000">
                  <a:srgbClr val="00B830"/>
                </a:gs>
              </a:gsLst>
              <a:lin ang="7800000" scaled="0"/>
            </a:gradFill>
            <a:ln w="127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환경데이터통합센터 구축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152366" y="4114120"/>
              <a:ext cx="331220" cy="1437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향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</a:t>
              </a:r>
              <a:r>
                <a:rPr kumimoji="0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계 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802859" y="2287861"/>
            <a:ext cx="3173680" cy="285036"/>
          </a:xfrm>
          <a:prstGeom prst="roundRect">
            <a:avLst>
              <a:gd name="adj" fmla="val 6085"/>
            </a:avLst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환경부의 환경정보화 비전과 전략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455970" y="2287860"/>
            <a:ext cx="3173680" cy="285036"/>
          </a:xfrm>
          <a:prstGeom prst="roundRect">
            <a:avLst>
              <a:gd name="adj" fmla="val 6085"/>
            </a:avLst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환경정보 융합의 빅데이터 목표 방향성</a:t>
            </a:r>
          </a:p>
        </p:txBody>
      </p:sp>
      <p:pic>
        <p:nvPicPr>
          <p:cNvPr id="46" name="Picture 108" descr="온라인남자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708920"/>
            <a:ext cx="771957" cy="101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9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5" y="2647230"/>
            <a:ext cx="5993736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 빅데이터 비전 및 전략 체계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9847" y="388446"/>
            <a:ext cx="36849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3.3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전략체계 정의</a:t>
            </a:r>
          </a:p>
        </p:txBody>
      </p:sp>
      <p:sp>
        <p:nvSpPr>
          <p:cNvPr id="45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융합 빅데이터 플랫폼 목표 방향성 수립을 위하여 환경부의 융합 비전인 “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환경정보화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2021”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지원하는 정보화 비전체계를 수립함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15637" y="2252750"/>
            <a:ext cx="9077498" cy="3931920"/>
            <a:chOff x="344290" y="2024844"/>
            <a:chExt cx="9289231" cy="4356484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344290" y="2024844"/>
              <a:ext cx="1104501" cy="720000"/>
            </a:xfrm>
            <a:prstGeom prst="roundRect">
              <a:avLst>
                <a:gd name="adj" fmla="val 11550"/>
              </a:avLst>
            </a:prstGeom>
            <a:solidFill>
              <a:srgbClr val="2E75B6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</a:t>
              </a:r>
              <a:r>
                <a:rPr kumimoji="0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비전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344290" y="2924944"/>
              <a:ext cx="1104501" cy="612069"/>
            </a:xfrm>
            <a:prstGeom prst="roundRect">
              <a:avLst>
                <a:gd name="adj" fmla="val 6134"/>
              </a:avLst>
            </a:prstGeom>
            <a:solidFill>
              <a:srgbClr val="2E75B6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전략</a:t>
              </a: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344290" y="4307080"/>
              <a:ext cx="1104501" cy="2074248"/>
            </a:xfrm>
            <a:prstGeom prst="roundRect">
              <a:avLst>
                <a:gd name="adj" fmla="val 5079"/>
              </a:avLst>
            </a:prstGeom>
            <a:solidFill>
              <a:srgbClr val="2E75B6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  제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1505049" y="2950582"/>
              <a:ext cx="3908943" cy="57600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9E47"/>
                </a:gs>
                <a:gs pos="100000">
                  <a:srgbClr val="6FBF27"/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환경매체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산업간 융합기반 환경 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정보서비스 확대</a:t>
              </a: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1496021" y="3609020"/>
              <a:ext cx="1963499" cy="612069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rgbClr val="4EA0D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융합 환경정보의      지능형 서비스</a:t>
              </a: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496418" y="4307080"/>
              <a:ext cx="8122992" cy="2074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1661117" y="4430445"/>
              <a:ext cx="2412000" cy="540000"/>
            </a:xfrm>
            <a:prstGeom prst="roundRect">
              <a:avLst>
                <a:gd name="adj" fmla="val 10998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공통 인프라 구축</a:t>
              </a: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4438511" y="4430445"/>
              <a:ext cx="2412000" cy="540000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연계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수집  플랫폼 구축 </a:t>
              </a: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7185512" y="4430445"/>
              <a:ext cx="2376000" cy="540000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저장  플랫폼 구축 </a:t>
              </a: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643855" y="5044334"/>
              <a:ext cx="2429262" cy="540000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분석  플랫폼 구축 </a:t>
              </a: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4393359" y="5044334"/>
              <a:ext cx="2457152" cy="540000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활용  플랫폼 구축 </a:t>
              </a: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7185512" y="5044334"/>
              <a:ext cx="2376000" cy="540000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융합센터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가칭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구축 </a:t>
              </a: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1663246" y="5655747"/>
              <a:ext cx="1739182" cy="666355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온톨로지를 이용한 </a:t>
              </a: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데이터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표준화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 구축</a:t>
              </a: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3736260" y="5655747"/>
              <a:ext cx="1734407" cy="666355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데이터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품질관리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 구축</a:t>
              </a: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5774877" y="5655747"/>
              <a:ext cx="1734407" cy="666355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</a:t>
              </a: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제공 관련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법제도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 </a:t>
              </a: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7827105" y="5655747"/>
              <a:ext cx="1734407" cy="666355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지능형 환경감시를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통한 환경오염</a:t>
              </a:r>
              <a: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사전예방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대응 </a:t>
              </a: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5470667" y="2950582"/>
              <a:ext cx="4162854" cy="57600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9E47"/>
                </a:gs>
                <a:gs pos="100000">
                  <a:srgbClr val="6FBF27"/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공동활용기반 마련</a:t>
              </a: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3534272" y="3609020"/>
              <a:ext cx="1845937" cy="612069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rgbClr val="4EA0D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과학적 환경행정</a:t>
              </a:r>
            </a:p>
          </p:txBody>
        </p:sp>
        <p:sp>
          <p:nvSpPr>
            <p:cNvPr id="104" name="모서리가 둥근 직사각형 103"/>
            <p:cNvSpPr/>
            <p:nvPr/>
          </p:nvSpPr>
          <p:spPr>
            <a:xfrm>
              <a:off x="5467351" y="3609020"/>
              <a:ext cx="2048020" cy="612069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rgbClr val="4EA0D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이해관계자 경험의 데이터화</a:t>
              </a: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7591426" y="3609020"/>
              <a:ext cx="2027984" cy="612069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rgbClr val="4EA0D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공동활용 체계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525600" y="4610564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304928" y="4610564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051831" y="4610564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540158" y="5220068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315934" y="5220068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051831" y="5220068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540158" y="5876658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7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3634463" y="5876658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673080" y="5876658"/>
              <a:ext cx="23651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9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766114" y="5876658"/>
              <a:ext cx="234150" cy="22453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344290" y="3609020"/>
              <a:ext cx="1104501" cy="612069"/>
            </a:xfrm>
            <a:prstGeom prst="roundRect">
              <a:avLst>
                <a:gd name="adj" fmla="val 9143"/>
              </a:avLst>
            </a:prstGeom>
            <a:solidFill>
              <a:srgbClr val="2E75B6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</a:t>
              </a:r>
              <a:r>
                <a:rPr kumimoji="0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추진방향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8" name="위쪽 화살표 117"/>
            <p:cNvSpPr/>
            <p:nvPr/>
          </p:nvSpPr>
          <p:spPr>
            <a:xfrm>
              <a:off x="2297750" y="4149080"/>
              <a:ext cx="360040" cy="252088"/>
            </a:xfrm>
            <a:prstGeom prst="upArrow">
              <a:avLst/>
            </a:prstGeom>
            <a:solidFill>
              <a:srgbClr val="4EA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9" name="위쪽 화살표 118"/>
            <p:cNvSpPr/>
            <p:nvPr/>
          </p:nvSpPr>
          <p:spPr>
            <a:xfrm>
              <a:off x="4243163" y="4149080"/>
              <a:ext cx="360040" cy="252088"/>
            </a:xfrm>
            <a:prstGeom prst="upArrow">
              <a:avLst/>
            </a:prstGeom>
            <a:solidFill>
              <a:srgbClr val="4EA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0" name="위쪽 화살표 119"/>
            <p:cNvSpPr/>
            <p:nvPr/>
          </p:nvSpPr>
          <p:spPr>
            <a:xfrm>
              <a:off x="6462060" y="4149080"/>
              <a:ext cx="360040" cy="252088"/>
            </a:xfrm>
            <a:prstGeom prst="upArrow">
              <a:avLst/>
            </a:prstGeom>
            <a:solidFill>
              <a:srgbClr val="4EA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1" name="위쪽 화살표 120"/>
            <p:cNvSpPr/>
            <p:nvPr/>
          </p:nvSpPr>
          <p:spPr>
            <a:xfrm>
              <a:off x="8514288" y="4149080"/>
              <a:ext cx="360040" cy="252088"/>
            </a:xfrm>
            <a:prstGeom prst="upArrow">
              <a:avLst/>
            </a:prstGeom>
            <a:solidFill>
              <a:srgbClr val="4EA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2261245" y="2276872"/>
            <a:ext cx="6158856" cy="316706"/>
          </a:xfrm>
          <a:prstGeom prst="roundRect">
            <a:avLst>
              <a:gd name="adj" fmla="val 6085"/>
            </a:avLst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000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“국민의 환경행복이 가능한 스마트 환경정보 생태계 구축”</a:t>
            </a:r>
          </a:p>
        </p:txBody>
      </p:sp>
    </p:spTree>
    <p:extLst>
      <p:ext uri="{BB962C8B-B14F-4D97-AF65-F5344CB8AC3E}">
        <p14:creationId xmlns:p14="http://schemas.microsoft.com/office/powerpoint/2010/main" val="59557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개선기회와 추진과제 도출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gray">
          <a:xfrm>
            <a:off x="454596" y="1134269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개선기회를 빅데이터 전략과 추진방향에 연결 후 종합하여 추진과제를 도출함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1344" y="388446"/>
            <a:ext cx="43306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3.4 </a:t>
            </a:r>
            <a:r>
              <a:rPr lang="ko-KR" altLang="en-US" sz="2600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추진과제 방향 정의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3967" y="2219499"/>
            <a:ext cx="8914835" cy="4015047"/>
            <a:chOff x="547218" y="2026920"/>
            <a:chExt cx="8914835" cy="4278464"/>
          </a:xfrm>
        </p:grpSpPr>
        <p:sp>
          <p:nvSpPr>
            <p:cNvPr id="33" name="Rectangle 146"/>
            <p:cNvSpPr>
              <a:spLocks noChangeArrowheads="1"/>
            </p:cNvSpPr>
            <p:nvPr/>
          </p:nvSpPr>
          <p:spPr bwMode="auto">
            <a:xfrm>
              <a:off x="547218" y="2026920"/>
              <a:ext cx="8914835" cy="4278464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rgbClr val="EAEAEA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ko-KR" altLang="en-US" sz="1400" b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740732" y="2880314"/>
              <a:ext cx="1800000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</a:t>
              </a: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740732" y="3960434"/>
              <a:ext cx="1800000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거버넌스</a:t>
              </a: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740732" y="5040554"/>
              <a:ext cx="1800000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과제요구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0732" y="3240354"/>
              <a:ext cx="1800000" cy="6120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txBody>
            <a:bodyPr wrap="square" lIns="72000" tIns="18000" rIns="36000" bIns="18000" rtlCol="0" anchor="t">
              <a:noAutofit/>
            </a:bodyPr>
            <a:lstStyle/>
            <a:p>
              <a:pPr marL="171450" indent="-171450" eaLnBrk="1" latinLnBrk="0" hangingPunct="1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en-US" altLang="ko-KR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HW, SW </a:t>
              </a: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측면 필요 사항</a:t>
              </a:r>
              <a:endParaRPr lang="en-US" altLang="ko-KR" sz="1100" b="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eaLnBrk="1" latinLnBrk="0" hangingPunct="1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보안</a:t>
              </a:r>
              <a:r>
                <a:rPr lang="en-US" altLang="ko-KR" sz="1100" b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커스터마이징 관점의 필요 사항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0732" y="4329100"/>
              <a:ext cx="1800000" cy="6120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txBody>
            <a:bodyPr wrap="square" lIns="72000" tIns="18000" rIns="36000" bIns="18000" rtlCol="0" anchor="t">
              <a:noAutofit/>
            </a:bodyPr>
            <a:lstStyle/>
            <a:p>
              <a:pPr marL="171450" indent="-171450" eaLnBrk="1" latinLnBrk="0" hangingPunct="1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센터 운영 조직 체계 방향</a:t>
              </a:r>
              <a:endParaRPr lang="en-US" altLang="ko-KR" sz="1100" b="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eaLnBrk="1" latinLnBrk="0" hangingPunct="1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관리 방안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0732" y="5409220"/>
              <a:ext cx="1800000" cy="6120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txBody>
            <a:bodyPr wrap="square" lIns="72000" tIns="18000" rIns="36000" bIns="18000" rtlCol="0" anchor="t">
              <a:noAutofit/>
            </a:bodyPr>
            <a:lstStyle/>
            <a:p>
              <a:pPr marL="171450" indent="-171450" eaLnBrk="1" latinLnBrk="0" hangingPunct="1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</a:t>
              </a:r>
              <a:r>
                <a:rPr lang="en-US" altLang="ko-KR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100" b="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 환경적 요구들을 고려하여 시급히 추진해야 할 과제 유형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3296816" y="2952322"/>
              <a:ext cx="3204356" cy="1260140"/>
              <a:chOff x="3692860" y="2780928"/>
              <a:chExt cx="3204356" cy="1260140"/>
            </a:xfrm>
          </p:grpSpPr>
          <p:sp>
            <p:nvSpPr>
              <p:cNvPr id="44" name="직사각형 43"/>
              <p:cNvSpPr/>
              <p:nvPr/>
            </p:nvSpPr>
            <p:spPr bwMode="auto">
              <a:xfrm>
                <a:off x="3692860" y="2780928"/>
                <a:ext cx="3204356" cy="324000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10000"/>
                  </a:lnSpc>
                  <a:spcBef>
                    <a:spcPct val="10000"/>
                  </a:spcBef>
                  <a:buClr>
                    <a:srgbClr val="808080"/>
                  </a:buClr>
                  <a:buSzPct val="80000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환경매체</a:t>
                </a:r>
                <a:r>
                  <a:rPr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산업간 융합기반 환경 정보서비스 확대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 bwMode="auto">
              <a:xfrm>
                <a:off x="3692860" y="3104928"/>
                <a:ext cx="3204356" cy="93614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18000" rIns="36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0850" marR="0" indent="-171450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tabLst/>
                </a:pPr>
                <a:r>
                  <a:rPr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융합 환경정보의 지능형 서비스</a:t>
                </a:r>
                <a:endParaRPr lang="en-US" altLang="ko-KR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450850" marR="0" indent="-171450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tabLst/>
                </a:pPr>
                <a:r>
                  <a:rPr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과학적 환경행정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296816" y="4572502"/>
              <a:ext cx="3204356" cy="1260140"/>
              <a:chOff x="3692860" y="2780928"/>
              <a:chExt cx="3204356" cy="1260140"/>
            </a:xfrm>
          </p:grpSpPr>
          <p:sp>
            <p:nvSpPr>
              <p:cNvPr id="47" name="직사각형 46"/>
              <p:cNvSpPr/>
              <p:nvPr/>
            </p:nvSpPr>
            <p:spPr bwMode="auto">
              <a:xfrm>
                <a:off x="3692860" y="2780928"/>
                <a:ext cx="3204356" cy="324000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10000"/>
                  </a:lnSpc>
                  <a:spcBef>
                    <a:spcPct val="10000"/>
                  </a:spcBef>
                  <a:buClr>
                    <a:srgbClr val="808080"/>
                  </a:buClr>
                  <a:buSzPct val="80000"/>
                </a:pPr>
                <a:r>
                  <a:rPr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환경정보의 공동활용기반 마련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 bwMode="auto">
              <a:xfrm>
                <a:off x="3692860" y="3104928"/>
                <a:ext cx="3204356" cy="93614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18000" rIns="36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0850" marR="0" indent="-171450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tabLst/>
                </a:pPr>
                <a:r>
                  <a:rPr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이해관계자 경험의 데이터화</a:t>
                </a:r>
                <a:endParaRPr lang="en-US" altLang="ko-KR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450850" marR="0" indent="-171450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tabLst/>
                </a:pPr>
                <a:r>
                  <a:rPr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 공동활용 체계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082410" y="2898280"/>
              <a:ext cx="2191709" cy="28623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wrap="square" lIns="72000" tIns="72000" rIns="72000" bIns="72000" rtlCol="0" anchor="ctr">
              <a:noAutofit/>
            </a:bodyPr>
            <a:lstStyle/>
            <a:p>
              <a:pPr marL="171450" indent="-171450" eaLnBrk="1" latinLnBrk="0" hangingPunct="1">
                <a:lnSpc>
                  <a:spcPct val="100000"/>
                </a:lnSpc>
                <a:spcBef>
                  <a:spcPts val="9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플랫폼의 일반적 구성 내용을 바탕으로 환경정보 융합에 적합한 형태의 내용 정의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eaLnBrk="1" latinLnBrk="0" hangingPunct="1">
                <a:lnSpc>
                  <a:spcPct val="100000"/>
                </a:lnSpc>
                <a:spcBef>
                  <a:spcPts val="9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환경부와 소속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산하기관의 관계를 감안한 빅데이터 센터 운영 조직 구성 방향 고려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eaLnBrk="1" latinLnBrk="0" hangingPunct="1">
                <a:lnSpc>
                  <a:spcPct val="100000"/>
                </a:lnSpc>
                <a:spcBef>
                  <a:spcPts val="9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특성과 요구사항의 내용들을 바탕으로 시급히 해결해야 할 과제 정의</a:t>
              </a:r>
            </a:p>
          </p:txBody>
        </p:sp>
        <p:cxnSp>
          <p:nvCxnSpPr>
            <p:cNvPr id="50" name="직선 화살표 연결선 49"/>
            <p:cNvCxnSpPr>
              <a:stCxn id="35" idx="3"/>
              <a:endCxn id="44" idx="1"/>
            </p:cNvCxnSpPr>
            <p:nvPr/>
          </p:nvCxnSpPr>
          <p:spPr bwMode="auto">
            <a:xfrm>
              <a:off x="2540732" y="3060334"/>
              <a:ext cx="756084" cy="53988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2E75B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직선 화살표 연결선 50"/>
            <p:cNvCxnSpPr>
              <a:stCxn id="35" idx="3"/>
              <a:endCxn id="47" idx="1"/>
            </p:cNvCxnSpPr>
            <p:nvPr/>
          </p:nvCxnSpPr>
          <p:spPr bwMode="auto">
            <a:xfrm>
              <a:off x="2540732" y="3060334"/>
              <a:ext cx="756084" cy="1674168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2E75B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2" name="직선 화살표 연결선 51"/>
            <p:cNvCxnSpPr>
              <a:stCxn id="36" idx="3"/>
              <a:endCxn id="44" idx="1"/>
            </p:cNvCxnSpPr>
            <p:nvPr/>
          </p:nvCxnSpPr>
          <p:spPr bwMode="auto">
            <a:xfrm flipV="1">
              <a:off x="2540732" y="3114322"/>
              <a:ext cx="756084" cy="1026132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2E75B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3" name="직선 화살표 연결선 52"/>
            <p:cNvCxnSpPr>
              <a:stCxn id="36" idx="3"/>
              <a:endCxn id="47" idx="1"/>
            </p:cNvCxnSpPr>
            <p:nvPr/>
          </p:nvCxnSpPr>
          <p:spPr bwMode="auto">
            <a:xfrm>
              <a:off x="2540732" y="4140454"/>
              <a:ext cx="756084" cy="594048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4" name="직선 화살표 연결선 53"/>
            <p:cNvCxnSpPr>
              <a:stCxn id="37" idx="3"/>
              <a:endCxn id="44" idx="1"/>
            </p:cNvCxnSpPr>
            <p:nvPr/>
          </p:nvCxnSpPr>
          <p:spPr bwMode="auto">
            <a:xfrm flipV="1">
              <a:off x="2540732" y="3114322"/>
              <a:ext cx="756084" cy="2106252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2E75B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5" name="직선 화살표 연결선 54"/>
            <p:cNvCxnSpPr>
              <a:stCxn id="37" idx="3"/>
              <a:endCxn id="47" idx="1"/>
            </p:cNvCxnSpPr>
            <p:nvPr/>
          </p:nvCxnSpPr>
          <p:spPr bwMode="auto">
            <a:xfrm flipV="1">
              <a:off x="2540732" y="4734502"/>
              <a:ext cx="756084" cy="486072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2E75B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57" name="직사각형 56"/>
            <p:cNvSpPr/>
            <p:nvPr/>
          </p:nvSpPr>
          <p:spPr>
            <a:xfrm>
              <a:off x="723321" y="2185915"/>
              <a:ext cx="1870822" cy="398281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rtlCol="0" anchor="ctr"/>
            <a:lstStyle/>
            <a:p>
              <a:pPr algn="ctr"/>
              <a:r>
                <a:rPr lang="ko-KR" altLang="en-US" sz="1300" b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개선기회 특징</a:t>
              </a:r>
              <a:endParaRPr lang="ko-KR" altLang="en-US" sz="13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00153" y="2185915"/>
              <a:ext cx="3208713" cy="398281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rtlCol="0" anchor="ctr"/>
            <a:lstStyle/>
            <a:p>
              <a:pPr algn="ctr"/>
              <a:r>
                <a:rPr lang="ko-KR" altLang="en-US" sz="1300" b="1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전략과 추진 방향</a:t>
              </a:r>
              <a:endParaRPr lang="ko-KR" altLang="en-US" sz="13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155138" y="2235432"/>
              <a:ext cx="2121866" cy="398281"/>
            </a:xfrm>
            <a:prstGeom prst="rect">
              <a:avLst/>
            </a:prstGeom>
            <a:solidFill>
              <a:srgbClr val="00B8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rtlCol="0" anchor="ctr"/>
            <a:lstStyle/>
            <a:p>
              <a:pPr algn="ctr"/>
              <a:r>
                <a:rPr lang="ko-KR" altLang="en-US" sz="1300" b="1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 도출</a:t>
              </a:r>
              <a:endParaRPr lang="ko-KR" altLang="en-US" sz="13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61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48254" y="3952328"/>
            <a:ext cx="37449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409847" y="388446"/>
            <a:ext cx="62067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3.5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융합 빅데이터 플랫폼 </a:t>
            </a:r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 Picture</a:t>
            </a:r>
          </a:p>
        </p:txBody>
      </p:sp>
      <p:sp>
        <p:nvSpPr>
          <p:cNvPr id="208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분석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기반의 과제 구성을 위한 목표 플랫폼은 환경정보의 융합을 감안하여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연계 및 수집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플랫폼과 공통 인프라를 구축함</a:t>
            </a:r>
          </a:p>
        </p:txBody>
      </p:sp>
      <p:grpSp>
        <p:nvGrpSpPr>
          <p:cNvPr id="209" name="그룹 208"/>
          <p:cNvGrpSpPr/>
          <p:nvPr/>
        </p:nvGrpSpPr>
        <p:grpSpPr>
          <a:xfrm>
            <a:off x="440575" y="1778923"/>
            <a:ext cx="9035934" cy="4370718"/>
            <a:chOff x="169271" y="1449763"/>
            <a:chExt cx="9549397" cy="4954223"/>
          </a:xfrm>
        </p:grpSpPr>
        <p:sp>
          <p:nvSpPr>
            <p:cNvPr id="210" name="AutoShape 6"/>
            <p:cNvSpPr>
              <a:spLocks noChangeArrowheads="1"/>
            </p:cNvSpPr>
            <p:nvPr/>
          </p:nvSpPr>
          <p:spPr bwMode="auto">
            <a:xfrm rot="16200000" flipH="1">
              <a:off x="4903491" y="-41386"/>
              <a:ext cx="180980" cy="7874017"/>
            </a:xfrm>
            <a:prstGeom prst="can">
              <a:avLst>
                <a:gd name="adj" fmla="val 14307"/>
              </a:avLst>
            </a:prstGeom>
            <a:gradFill rotWithShape="1">
              <a:gsLst>
                <a:gs pos="0">
                  <a:srgbClr val="666699"/>
                </a:gs>
                <a:gs pos="50000">
                  <a:sysClr val="window" lastClr="FFFFFF"/>
                </a:gs>
                <a:gs pos="100000">
                  <a:srgbClr val="666699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  <a:effectLst/>
          </p:spPr>
          <p:txBody>
            <a:bodyPr rot="10800000" vert="eaVert" lIns="18000" rIns="18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1" name="AutoShape 6"/>
            <p:cNvSpPr>
              <a:spLocks noChangeArrowheads="1"/>
            </p:cNvSpPr>
            <p:nvPr/>
          </p:nvSpPr>
          <p:spPr bwMode="auto">
            <a:xfrm rot="16200000" flipH="1">
              <a:off x="4797366" y="-934573"/>
              <a:ext cx="180980" cy="7989811"/>
            </a:xfrm>
            <a:prstGeom prst="can">
              <a:avLst>
                <a:gd name="adj" fmla="val 14307"/>
              </a:avLst>
            </a:prstGeom>
            <a:gradFill rotWithShape="1">
              <a:gsLst>
                <a:gs pos="0">
                  <a:srgbClr val="666699"/>
                </a:gs>
                <a:gs pos="50000">
                  <a:sysClr val="window" lastClr="FFFFFF"/>
                </a:gs>
                <a:gs pos="100000">
                  <a:srgbClr val="666699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  <a:effectLst/>
          </p:spPr>
          <p:txBody>
            <a:bodyPr rot="10800000" vert="eaVert" lIns="18000" rIns="18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2" name="AutoShape 6"/>
            <p:cNvSpPr>
              <a:spLocks noChangeArrowheads="1"/>
            </p:cNvSpPr>
            <p:nvPr/>
          </p:nvSpPr>
          <p:spPr bwMode="auto">
            <a:xfrm rot="16200000" flipH="1">
              <a:off x="4778567" y="-1812842"/>
              <a:ext cx="180980" cy="7989811"/>
            </a:xfrm>
            <a:prstGeom prst="can">
              <a:avLst>
                <a:gd name="adj" fmla="val 14307"/>
              </a:avLst>
            </a:prstGeom>
            <a:gradFill rotWithShape="1">
              <a:gsLst>
                <a:gs pos="0">
                  <a:srgbClr val="666699"/>
                </a:gs>
                <a:gs pos="50000">
                  <a:sysClr val="window" lastClr="FFFFFF"/>
                </a:gs>
                <a:gs pos="100000">
                  <a:srgbClr val="666699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  <a:effectLst/>
          </p:spPr>
          <p:txBody>
            <a:bodyPr rot="10800000" vert="eaVert" lIns="18000" rIns="18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3" name="AutoShape 352"/>
            <p:cNvSpPr>
              <a:spLocks noChangeArrowheads="1"/>
            </p:cNvSpPr>
            <p:nvPr/>
          </p:nvSpPr>
          <p:spPr bwMode="auto">
            <a:xfrm>
              <a:off x="201490" y="1730287"/>
              <a:ext cx="1013620" cy="4673699"/>
            </a:xfrm>
            <a:prstGeom prst="roundRect">
              <a:avLst>
                <a:gd name="adj" fmla="val 0"/>
              </a:avLst>
            </a:prstGeom>
            <a:solidFill>
              <a:srgbClr val="D9D9D9"/>
            </a:solidFill>
            <a:ln w="190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latinLnBrk="0">
                <a:defRPr/>
              </a:pPr>
              <a:endParaRPr lang="ko-KR" altLang="en-US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14" name="Group 12"/>
            <p:cNvGrpSpPr>
              <a:grpSpLocks/>
            </p:cNvGrpSpPr>
            <p:nvPr/>
          </p:nvGrpSpPr>
          <p:grpSpPr bwMode="auto">
            <a:xfrm>
              <a:off x="169271" y="1449763"/>
              <a:ext cx="1080747" cy="368008"/>
              <a:chOff x="146" y="862"/>
              <a:chExt cx="507" cy="301"/>
            </a:xfrm>
          </p:grpSpPr>
          <p:pic>
            <p:nvPicPr>
              <p:cNvPr id="405" name="Picture 13" descr="B-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84834"/>
              <a:stretch>
                <a:fillRect/>
              </a:stretch>
            </p:blipFill>
            <p:spPr bwMode="auto">
              <a:xfrm>
                <a:off x="146" y="862"/>
                <a:ext cx="353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6" name="Picture 14" descr="B-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3224"/>
              <a:stretch>
                <a:fillRect/>
              </a:stretch>
            </p:blipFill>
            <p:spPr bwMode="auto">
              <a:xfrm>
                <a:off x="496" y="862"/>
                <a:ext cx="157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5" name="Rectangle 136"/>
            <p:cNvSpPr>
              <a:spLocks noChangeArrowheads="1"/>
            </p:cNvSpPr>
            <p:nvPr/>
          </p:nvSpPr>
          <p:spPr bwMode="auto">
            <a:xfrm>
              <a:off x="409228" y="1541502"/>
              <a:ext cx="555663" cy="209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latinLnBrk="0">
                <a:defRPr/>
              </a:pPr>
              <a:r>
                <a:rPr lang="ko-KR" altLang="en-US" sz="12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제공기관</a:t>
              </a:r>
            </a:p>
          </p:txBody>
        </p:sp>
        <p:sp>
          <p:nvSpPr>
            <p:cNvPr id="216" name="AutoShape 1151"/>
            <p:cNvSpPr>
              <a:spLocks noChangeArrowheads="1"/>
            </p:cNvSpPr>
            <p:nvPr/>
          </p:nvSpPr>
          <p:spPr bwMode="auto">
            <a:xfrm>
              <a:off x="246506" y="1817612"/>
              <a:ext cx="901513" cy="4526496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957263" latinLnBrk="0">
                <a:defRPr/>
              </a:pPr>
              <a:r>
                <a:rPr lang="ko-KR" altLang="en-US" sz="1100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경찰청</a:t>
              </a: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ko-KR" altLang="en-US" sz="1100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7" name="AutoShape 1130" descr="어두운 수평선"/>
            <p:cNvSpPr>
              <a:spLocks noChangeArrowheads="1"/>
            </p:cNvSpPr>
            <p:nvPr/>
          </p:nvSpPr>
          <p:spPr bwMode="auto">
            <a:xfrm rot="16200000">
              <a:off x="-736026" y="3840548"/>
              <a:ext cx="4636898" cy="463177"/>
            </a:xfrm>
            <a:prstGeom prst="roundRect">
              <a:avLst/>
            </a:prstGeom>
            <a:pattFill prst="dkUpDiag">
              <a:fgClr>
                <a:srgbClr val="1D4F8E"/>
              </a:fgClr>
              <a:bgClr>
                <a:srgbClr val="386DBA"/>
              </a:bgClr>
            </a:patt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latinLnBrk="0">
                <a:defRPr/>
              </a:pPr>
              <a:endParaRPr lang="ko-KR" altLang="en-US" sz="10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18" name="Group 12"/>
            <p:cNvGrpSpPr>
              <a:grpSpLocks/>
            </p:cNvGrpSpPr>
            <p:nvPr/>
          </p:nvGrpSpPr>
          <p:grpSpPr bwMode="auto">
            <a:xfrm>
              <a:off x="1307502" y="1458728"/>
              <a:ext cx="540374" cy="368008"/>
              <a:chOff x="146" y="862"/>
              <a:chExt cx="507" cy="301"/>
            </a:xfrm>
          </p:grpSpPr>
          <p:pic>
            <p:nvPicPr>
              <p:cNvPr id="403" name="Picture 13" descr="B-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84834"/>
              <a:stretch>
                <a:fillRect/>
              </a:stretch>
            </p:blipFill>
            <p:spPr bwMode="auto">
              <a:xfrm>
                <a:off x="146" y="862"/>
                <a:ext cx="353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4" name="Picture 14" descr="B-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3224"/>
              <a:stretch>
                <a:fillRect/>
              </a:stretch>
            </p:blipFill>
            <p:spPr bwMode="auto">
              <a:xfrm>
                <a:off x="496" y="862"/>
                <a:ext cx="157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9" name="Rectangle 136"/>
            <p:cNvSpPr>
              <a:spLocks noChangeArrowheads="1"/>
            </p:cNvSpPr>
            <p:nvPr/>
          </p:nvSpPr>
          <p:spPr bwMode="auto">
            <a:xfrm>
              <a:off x="1429309" y="1541501"/>
              <a:ext cx="277831" cy="209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latinLnBrk="0">
                <a:defRPr/>
              </a:pPr>
              <a:r>
                <a:rPr lang="ko-KR" altLang="en-US" sz="12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채널</a:t>
              </a:r>
            </a:p>
          </p:txBody>
        </p:sp>
        <p:grpSp>
          <p:nvGrpSpPr>
            <p:cNvPr id="220" name="그룹 246"/>
            <p:cNvGrpSpPr>
              <a:grpSpLocks/>
            </p:cNvGrpSpPr>
            <p:nvPr/>
          </p:nvGrpSpPr>
          <p:grpSpPr bwMode="auto">
            <a:xfrm>
              <a:off x="1377427" y="1850577"/>
              <a:ext cx="401439" cy="772816"/>
              <a:chOff x="2864768" y="2204864"/>
              <a:chExt cx="1030287" cy="306263"/>
            </a:xfrm>
          </p:grpSpPr>
          <p:sp>
            <p:nvSpPr>
              <p:cNvPr id="401" name="AutoShape 296"/>
              <p:cNvSpPr>
                <a:spLocks noChangeArrowheads="1"/>
              </p:cNvSpPr>
              <p:nvPr/>
            </p:nvSpPr>
            <p:spPr bwMode="auto">
              <a:xfrm>
                <a:off x="2864768" y="2204864"/>
                <a:ext cx="1030287" cy="306263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2" name="AutoShape 1151"/>
              <p:cNvSpPr>
                <a:spLocks noChangeArrowheads="1"/>
              </p:cNvSpPr>
              <p:nvPr/>
            </p:nvSpPr>
            <p:spPr bwMode="auto">
              <a:xfrm>
                <a:off x="2899693" y="2263601"/>
                <a:ext cx="958850" cy="165100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전자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정부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표준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프레임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워크</a:t>
                </a:r>
                <a:endPara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21" name="그룹 246"/>
            <p:cNvGrpSpPr>
              <a:grpSpLocks/>
            </p:cNvGrpSpPr>
            <p:nvPr/>
          </p:nvGrpSpPr>
          <p:grpSpPr bwMode="auto">
            <a:xfrm>
              <a:off x="1377427" y="2674024"/>
              <a:ext cx="401439" cy="772816"/>
              <a:chOff x="2895422" y="2204864"/>
              <a:chExt cx="1030287" cy="306263"/>
            </a:xfrm>
          </p:grpSpPr>
          <p:sp>
            <p:nvSpPr>
              <p:cNvPr id="399" name="AutoShape 296"/>
              <p:cNvSpPr>
                <a:spLocks noChangeArrowheads="1"/>
              </p:cNvSpPr>
              <p:nvPr/>
            </p:nvSpPr>
            <p:spPr bwMode="auto">
              <a:xfrm>
                <a:off x="2895422" y="2204864"/>
                <a:ext cx="1030287" cy="306263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0" name="AutoShape 1151"/>
              <p:cNvSpPr>
                <a:spLocks noChangeArrowheads="1"/>
              </p:cNvSpPr>
              <p:nvPr/>
            </p:nvSpPr>
            <p:spPr bwMode="auto">
              <a:xfrm>
                <a:off x="2899693" y="2263601"/>
                <a:ext cx="958850" cy="165100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행정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전자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서명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인증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센터</a:t>
                </a:r>
                <a:endPara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22" name="그룹 246"/>
            <p:cNvGrpSpPr>
              <a:grpSpLocks/>
            </p:cNvGrpSpPr>
            <p:nvPr/>
          </p:nvGrpSpPr>
          <p:grpSpPr bwMode="auto">
            <a:xfrm>
              <a:off x="1377428" y="3501177"/>
              <a:ext cx="401439" cy="736016"/>
              <a:chOff x="2894632" y="2204864"/>
              <a:chExt cx="1030287" cy="306263"/>
            </a:xfrm>
          </p:grpSpPr>
          <p:sp>
            <p:nvSpPr>
              <p:cNvPr id="397" name="AutoShape 296"/>
              <p:cNvSpPr>
                <a:spLocks noChangeArrowheads="1"/>
              </p:cNvSpPr>
              <p:nvPr/>
            </p:nvSpPr>
            <p:spPr bwMode="auto">
              <a:xfrm>
                <a:off x="2894632" y="2204864"/>
                <a:ext cx="1030287" cy="306263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sz="900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8" name="AutoShape 1151"/>
              <p:cNvSpPr>
                <a:spLocks noChangeArrowheads="1"/>
              </p:cNvSpPr>
              <p:nvPr/>
            </p:nvSpPr>
            <p:spPr bwMode="auto">
              <a:xfrm>
                <a:off x="2899693" y="2263601"/>
                <a:ext cx="958850" cy="165100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정부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디렉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토리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lnSpc>
                    <a:spcPts val="900"/>
                  </a:lnSpc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시스템</a:t>
                </a:r>
                <a:endPara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23" name="AutoShape 296"/>
            <p:cNvSpPr>
              <a:spLocks noChangeArrowheads="1"/>
            </p:cNvSpPr>
            <p:nvPr/>
          </p:nvSpPr>
          <p:spPr bwMode="auto">
            <a:xfrm>
              <a:off x="1375095" y="4292850"/>
              <a:ext cx="401439" cy="2060844"/>
            </a:xfrm>
            <a:prstGeom prst="roundRect">
              <a:avLst>
                <a:gd name="adj" fmla="val 5625"/>
              </a:avLst>
            </a:prstGeom>
            <a:solidFill>
              <a:sysClr val="window" lastClr="FFFFFF"/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sz="900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468" y="4347836"/>
              <a:ext cx="308785" cy="294406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821" y="4743379"/>
              <a:ext cx="308785" cy="294406"/>
            </a:xfrm>
            <a:prstGeom prst="rect">
              <a:avLst/>
            </a:prstGeom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927" y="5148379"/>
              <a:ext cx="308785" cy="287922"/>
            </a:xfrm>
            <a:prstGeom prst="rect">
              <a:avLst/>
            </a:prstGeom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899" y="5525592"/>
              <a:ext cx="308785" cy="294406"/>
            </a:xfrm>
            <a:prstGeom prst="rect">
              <a:avLst/>
            </a:prstGeom>
          </p:spPr>
        </p:pic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348" y="5884476"/>
              <a:ext cx="385981" cy="368008"/>
            </a:xfrm>
            <a:prstGeom prst="rect">
              <a:avLst/>
            </a:prstGeom>
          </p:spPr>
        </p:pic>
        <p:sp>
          <p:nvSpPr>
            <p:cNvPr id="229" name="AutoShape 1151"/>
            <p:cNvSpPr>
              <a:spLocks noChangeArrowheads="1"/>
            </p:cNvSpPr>
            <p:nvPr/>
          </p:nvSpPr>
          <p:spPr bwMode="auto">
            <a:xfrm>
              <a:off x="2052772" y="5582761"/>
              <a:ext cx="6413826" cy="325764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0" name="AutoShape 1151"/>
            <p:cNvSpPr>
              <a:spLocks noChangeArrowheads="1"/>
            </p:cNvSpPr>
            <p:nvPr/>
          </p:nvSpPr>
          <p:spPr bwMode="auto">
            <a:xfrm>
              <a:off x="2049845" y="6053467"/>
              <a:ext cx="6454164" cy="336444"/>
            </a:xfrm>
            <a:prstGeom prst="roundRect">
              <a:avLst>
                <a:gd name="adj" fmla="val 0"/>
              </a:avLst>
            </a:prstGeom>
            <a:solidFill>
              <a:srgbClr val="D2D6D8"/>
            </a:solidFill>
            <a:ln w="63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57263" latinLnBrk="0">
                <a:defRPr/>
              </a:pPr>
              <a:endParaRPr lang="ko-KR" altLang="en-US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1" name="AutoShape 1151"/>
            <p:cNvSpPr>
              <a:spLocks noChangeArrowheads="1"/>
            </p:cNvSpPr>
            <p:nvPr/>
          </p:nvSpPr>
          <p:spPr bwMode="auto">
            <a:xfrm>
              <a:off x="2063773" y="4680872"/>
              <a:ext cx="6413826" cy="653934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2" name="AutoShape 1151"/>
            <p:cNvSpPr>
              <a:spLocks noChangeArrowheads="1"/>
            </p:cNvSpPr>
            <p:nvPr/>
          </p:nvSpPr>
          <p:spPr bwMode="auto">
            <a:xfrm>
              <a:off x="2046579" y="4419706"/>
              <a:ext cx="6454164" cy="231840"/>
            </a:xfrm>
            <a:prstGeom prst="roundRect">
              <a:avLst>
                <a:gd name="adj" fmla="val 833"/>
              </a:avLst>
            </a:prstGeom>
            <a:solidFill>
              <a:srgbClr val="3A7BC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3" name="AutoShape 1151"/>
            <p:cNvSpPr>
              <a:spLocks noChangeArrowheads="1"/>
            </p:cNvSpPr>
            <p:nvPr/>
          </p:nvSpPr>
          <p:spPr bwMode="auto">
            <a:xfrm>
              <a:off x="2451639" y="4438665"/>
              <a:ext cx="5683666" cy="195587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100" b="1" kern="0" dirty="0" smtClean="0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연계수집 </a:t>
              </a: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</a:t>
              </a:r>
            </a:p>
          </p:txBody>
        </p:sp>
        <p:sp>
          <p:nvSpPr>
            <p:cNvPr id="234" name="AutoShape 1151"/>
            <p:cNvSpPr>
              <a:spLocks noChangeArrowheads="1"/>
            </p:cNvSpPr>
            <p:nvPr/>
          </p:nvSpPr>
          <p:spPr bwMode="auto">
            <a:xfrm>
              <a:off x="2057797" y="3635191"/>
              <a:ext cx="6426961" cy="772552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5" name="AutoShape 1151"/>
            <p:cNvSpPr>
              <a:spLocks noChangeArrowheads="1"/>
            </p:cNvSpPr>
            <p:nvPr/>
          </p:nvSpPr>
          <p:spPr bwMode="auto">
            <a:xfrm>
              <a:off x="6804718" y="3712446"/>
              <a:ext cx="1694218" cy="695298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36" name="Picture 154" descr="그림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700035" y="4066020"/>
              <a:ext cx="1902629" cy="341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7" name="Text Box 468"/>
            <p:cNvSpPr txBox="1">
              <a:spLocks noChangeArrowheads="1"/>
            </p:cNvSpPr>
            <p:nvPr/>
          </p:nvSpPr>
          <p:spPr bwMode="auto">
            <a:xfrm>
              <a:off x="7118774" y="4191855"/>
              <a:ext cx="1081320" cy="139547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운영</a:t>
              </a:r>
              <a:r>
                <a:rPr lang="en-US" altLang="ko-KR" sz="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 </a:t>
              </a:r>
              <a:r>
                <a:rPr lang="en-US" altLang="ko-KR" sz="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</a:t>
              </a:r>
              <a:endParaRPr lang="ko-KR" altLang="ko-KR" sz="8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38" name="Group 151"/>
            <p:cNvGrpSpPr>
              <a:grpSpLocks/>
            </p:cNvGrpSpPr>
            <p:nvPr/>
          </p:nvGrpSpPr>
          <p:grpSpPr bwMode="auto">
            <a:xfrm>
              <a:off x="6699206" y="3729892"/>
              <a:ext cx="1902629" cy="325787"/>
              <a:chOff x="1919" y="2387"/>
              <a:chExt cx="799" cy="282"/>
            </a:xfrm>
          </p:grpSpPr>
          <p:pic>
            <p:nvPicPr>
              <p:cNvPr id="395" name="Picture 152" descr="그림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919" y="2387"/>
                <a:ext cx="799" cy="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6" name="Text Box 468"/>
              <p:cNvSpPr txBox="1">
                <a:spLocks noChangeArrowheads="1"/>
              </p:cNvSpPr>
              <p:nvPr/>
            </p:nvSpPr>
            <p:spPr bwMode="auto">
              <a:xfrm>
                <a:off x="2237" y="2479"/>
                <a:ext cx="166" cy="121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en-US" altLang="ko-KR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MetaDB</a:t>
                </a:r>
              </a:p>
            </p:txBody>
          </p:sp>
        </p:grpSp>
        <p:sp>
          <p:nvSpPr>
            <p:cNvPr id="239" name="AutoShape 1151"/>
            <p:cNvSpPr>
              <a:spLocks noChangeArrowheads="1"/>
            </p:cNvSpPr>
            <p:nvPr/>
          </p:nvSpPr>
          <p:spPr bwMode="auto">
            <a:xfrm>
              <a:off x="2046579" y="3452268"/>
              <a:ext cx="6454164" cy="231840"/>
            </a:xfrm>
            <a:prstGeom prst="roundRect">
              <a:avLst>
                <a:gd name="adj" fmla="val 833"/>
              </a:avLst>
            </a:prstGeom>
            <a:solidFill>
              <a:srgbClr val="3A7BC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0" name="AutoShape 1151"/>
            <p:cNvSpPr>
              <a:spLocks noChangeArrowheads="1"/>
            </p:cNvSpPr>
            <p:nvPr/>
          </p:nvSpPr>
          <p:spPr bwMode="auto">
            <a:xfrm>
              <a:off x="2407963" y="3463857"/>
              <a:ext cx="5683666" cy="195587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</a:t>
              </a:r>
              <a:r>
                <a:rPr lang="ko-KR" altLang="en-US" sz="1100" b="1" kern="0" dirty="0" smtClean="0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저장 </a:t>
              </a: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</a:t>
              </a:r>
            </a:p>
          </p:txBody>
        </p:sp>
        <p:sp>
          <p:nvSpPr>
            <p:cNvPr id="241" name="왼쪽/오른쪽 화살표 240"/>
            <p:cNvSpPr/>
            <p:nvPr/>
          </p:nvSpPr>
          <p:spPr bwMode="auto">
            <a:xfrm>
              <a:off x="6555168" y="3821886"/>
              <a:ext cx="295153" cy="154511"/>
            </a:xfrm>
            <a:prstGeom prst="leftRightArrow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0"/>
              <a:tileRect/>
            </a:gradFill>
            <a:ln w="9525" cap="rnd" algn="ctr">
              <a:noFill/>
              <a:round/>
              <a:headEnd/>
              <a:tailEnd/>
            </a:ln>
          </p:spPr>
          <p:txBody>
            <a:bodyPr lIns="91410" tIns="45706" rIns="91410" bIns="45706"/>
            <a:lstStyle/>
            <a:p>
              <a:pPr algn="ctr" defTabSz="838200" latinLnBrk="0">
                <a:defRPr/>
              </a:pPr>
              <a:endParaRPr lang="ko-KR" altLang="en-US" sz="19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2" name="왼쪽/오른쪽 화살표 241"/>
            <p:cNvSpPr/>
            <p:nvPr/>
          </p:nvSpPr>
          <p:spPr bwMode="auto">
            <a:xfrm>
              <a:off x="6555168" y="4118943"/>
              <a:ext cx="295153" cy="154511"/>
            </a:xfrm>
            <a:prstGeom prst="leftRightArrow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0"/>
              <a:tileRect/>
            </a:gradFill>
            <a:ln w="9525" cap="rnd" algn="ctr">
              <a:noFill/>
              <a:round/>
              <a:headEnd/>
              <a:tailEnd/>
            </a:ln>
          </p:spPr>
          <p:txBody>
            <a:bodyPr lIns="91410" tIns="45706" rIns="91410" bIns="45706"/>
            <a:lstStyle/>
            <a:p>
              <a:pPr algn="ctr" defTabSz="838200" latinLnBrk="0">
                <a:defRPr/>
              </a:pPr>
              <a:endParaRPr lang="ko-KR" altLang="en-US" sz="19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3" name="AutoShape 1151"/>
            <p:cNvSpPr>
              <a:spLocks noChangeArrowheads="1"/>
            </p:cNvSpPr>
            <p:nvPr/>
          </p:nvSpPr>
          <p:spPr bwMode="auto">
            <a:xfrm>
              <a:off x="2041288" y="2476360"/>
              <a:ext cx="6438384" cy="946597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4" name="AutoShape 1151"/>
            <p:cNvSpPr>
              <a:spLocks noChangeArrowheads="1"/>
            </p:cNvSpPr>
            <p:nvPr/>
          </p:nvSpPr>
          <p:spPr bwMode="auto">
            <a:xfrm>
              <a:off x="2046579" y="2476360"/>
              <a:ext cx="6454164" cy="231840"/>
            </a:xfrm>
            <a:prstGeom prst="roundRect">
              <a:avLst>
                <a:gd name="adj" fmla="val 833"/>
              </a:avLst>
            </a:prstGeom>
            <a:solidFill>
              <a:srgbClr val="3A7BC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5" name="AutoShape 1151"/>
            <p:cNvSpPr>
              <a:spLocks noChangeArrowheads="1"/>
            </p:cNvSpPr>
            <p:nvPr/>
          </p:nvSpPr>
          <p:spPr bwMode="auto">
            <a:xfrm>
              <a:off x="2407963" y="2487740"/>
              <a:ext cx="5683666" cy="195587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100" b="1" kern="0" dirty="0" smtClean="0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플랫폼</a:t>
              </a:r>
            </a:p>
          </p:txBody>
        </p:sp>
        <p:sp>
          <p:nvSpPr>
            <p:cNvPr id="246" name="AutoShape 296"/>
            <p:cNvSpPr>
              <a:spLocks noChangeArrowheads="1"/>
            </p:cNvSpPr>
            <p:nvPr/>
          </p:nvSpPr>
          <p:spPr bwMode="auto">
            <a:xfrm>
              <a:off x="5577707" y="2915366"/>
              <a:ext cx="291896" cy="309021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7" name="AutoShape 296"/>
            <p:cNvSpPr>
              <a:spLocks noChangeArrowheads="1"/>
            </p:cNvSpPr>
            <p:nvPr/>
          </p:nvSpPr>
          <p:spPr bwMode="auto">
            <a:xfrm>
              <a:off x="5913917" y="2915366"/>
              <a:ext cx="291896" cy="309021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8" name="AutoShape 296"/>
            <p:cNvSpPr>
              <a:spLocks noChangeArrowheads="1"/>
            </p:cNvSpPr>
            <p:nvPr/>
          </p:nvSpPr>
          <p:spPr bwMode="auto">
            <a:xfrm>
              <a:off x="6261206" y="2899015"/>
              <a:ext cx="291896" cy="309021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9" name="AutoShape 1151"/>
            <p:cNvSpPr>
              <a:spLocks noChangeArrowheads="1"/>
            </p:cNvSpPr>
            <p:nvPr/>
          </p:nvSpPr>
          <p:spPr bwMode="auto">
            <a:xfrm>
              <a:off x="2041288" y="1781063"/>
              <a:ext cx="6438385" cy="670771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0" name="AutoShape 1151"/>
            <p:cNvSpPr>
              <a:spLocks noChangeArrowheads="1"/>
            </p:cNvSpPr>
            <p:nvPr/>
          </p:nvSpPr>
          <p:spPr bwMode="auto">
            <a:xfrm>
              <a:off x="2046579" y="1493060"/>
              <a:ext cx="6454164" cy="231840"/>
            </a:xfrm>
            <a:prstGeom prst="roundRect">
              <a:avLst>
                <a:gd name="adj" fmla="val 833"/>
              </a:avLst>
            </a:prstGeom>
            <a:solidFill>
              <a:srgbClr val="3A7BC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1" name="AutoShape 1151"/>
            <p:cNvSpPr>
              <a:spLocks noChangeArrowheads="1"/>
            </p:cNvSpPr>
            <p:nvPr/>
          </p:nvSpPr>
          <p:spPr bwMode="auto">
            <a:xfrm>
              <a:off x="2363651" y="1502314"/>
              <a:ext cx="5683666" cy="195587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1100" b="1" kern="0" dirty="0" smtClean="0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활용</a:t>
              </a:r>
              <a:endParaRPr lang="ko-KR" altLang="en-US" sz="1100" b="1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2" name="AutoShape 1151"/>
            <p:cNvSpPr>
              <a:spLocks noChangeArrowheads="1"/>
            </p:cNvSpPr>
            <p:nvPr/>
          </p:nvSpPr>
          <p:spPr bwMode="auto">
            <a:xfrm>
              <a:off x="6760410" y="1858319"/>
              <a:ext cx="1570270" cy="618043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6350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53" name="그룹 923"/>
            <p:cNvGrpSpPr/>
            <p:nvPr/>
          </p:nvGrpSpPr>
          <p:grpSpPr>
            <a:xfrm>
              <a:off x="7355860" y="1911646"/>
              <a:ext cx="1089533" cy="479886"/>
              <a:chOff x="5357993" y="2953093"/>
              <a:chExt cx="521494" cy="497205"/>
            </a:xfrm>
          </p:grpSpPr>
          <p:sp>
            <p:nvSpPr>
              <p:cNvPr id="392" name="모서리가 둥근 직사각형 391"/>
              <p:cNvSpPr/>
              <p:nvPr/>
            </p:nvSpPr>
            <p:spPr>
              <a:xfrm>
                <a:off x="5359980" y="2953093"/>
                <a:ext cx="518548" cy="144016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r>
                  <a:rPr lang="ko-KR" altLang="en-US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에코 맵</a:t>
                </a:r>
                <a:endParaRPr lang="en-US" altLang="ko-KR" sz="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3" name="모서리가 둥근 직사각형 392"/>
              <p:cNvSpPr/>
              <p:nvPr/>
            </p:nvSpPr>
            <p:spPr>
              <a:xfrm>
                <a:off x="5360939" y="3127592"/>
                <a:ext cx="518548" cy="144016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r>
                  <a:rPr lang="ko-KR" altLang="en-US" sz="800" b="1" kern="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공단 홈페이지</a:t>
                </a:r>
              </a:p>
            </p:txBody>
          </p:sp>
          <p:sp>
            <p:nvSpPr>
              <p:cNvPr id="394" name="모서리가 둥근 직사각형 393"/>
              <p:cNvSpPr/>
              <p:nvPr/>
            </p:nvSpPr>
            <p:spPr>
              <a:xfrm>
                <a:off x="5357993" y="3306282"/>
                <a:ext cx="518548" cy="144016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36000" rIns="36000" anchor="ctr"/>
              <a:lstStyle/>
              <a:p>
                <a:pPr algn="ctr" latinLnBrk="0">
                  <a:defRPr/>
                </a:pPr>
                <a:r>
                  <a:rPr lang="ko-KR" altLang="en-US" sz="800" b="1" kern="0" dirty="0" smtClea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빅데이터공통기반</a:t>
                </a:r>
                <a:endParaRPr lang="en-US" altLang="ko-KR" sz="800" b="1" kern="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54" name="AutoShape 296"/>
            <p:cNvSpPr>
              <a:spLocks noChangeArrowheads="1"/>
            </p:cNvSpPr>
            <p:nvPr/>
          </p:nvSpPr>
          <p:spPr bwMode="auto">
            <a:xfrm>
              <a:off x="5889697" y="1911048"/>
              <a:ext cx="291896" cy="309021"/>
            </a:xfrm>
            <a:prstGeom prst="roundRect">
              <a:avLst>
                <a:gd name="adj" fmla="val 5625"/>
              </a:avLst>
            </a:prstGeom>
            <a:solidFill>
              <a:srgbClr val="FFFFFF"/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5" name="AutoShape 1151"/>
            <p:cNvSpPr>
              <a:spLocks noChangeArrowheads="1"/>
            </p:cNvSpPr>
            <p:nvPr/>
          </p:nvSpPr>
          <p:spPr bwMode="auto">
            <a:xfrm>
              <a:off x="7311223" y="1725140"/>
              <a:ext cx="1089471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포털 시스템</a:t>
              </a:r>
            </a:p>
          </p:txBody>
        </p:sp>
        <p:sp>
          <p:nvSpPr>
            <p:cNvPr id="256" name="왼쪽/오른쪽 화살표 255"/>
            <p:cNvSpPr/>
            <p:nvPr/>
          </p:nvSpPr>
          <p:spPr bwMode="auto">
            <a:xfrm>
              <a:off x="7034111" y="1885360"/>
              <a:ext cx="295153" cy="154511"/>
            </a:xfrm>
            <a:prstGeom prst="leftRightArrow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0"/>
              <a:tileRect/>
            </a:gradFill>
            <a:ln w="9525" cap="rnd" algn="ctr">
              <a:noFill/>
              <a:round/>
              <a:headEnd/>
              <a:tailEnd/>
            </a:ln>
          </p:spPr>
          <p:txBody>
            <a:bodyPr lIns="91410" tIns="45706" rIns="91410" bIns="45706"/>
            <a:lstStyle/>
            <a:p>
              <a:pPr algn="ctr" defTabSz="838200" latinLnBrk="0">
                <a:defRPr/>
              </a:pPr>
              <a:endParaRPr lang="ko-KR" altLang="en-US" sz="19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7" name="왼쪽/오른쪽 화살표 256"/>
            <p:cNvSpPr/>
            <p:nvPr/>
          </p:nvSpPr>
          <p:spPr bwMode="auto">
            <a:xfrm>
              <a:off x="7034111" y="2194381"/>
              <a:ext cx="295153" cy="154511"/>
            </a:xfrm>
            <a:prstGeom prst="leftRightArrow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0"/>
              <a:tileRect/>
            </a:gradFill>
            <a:ln w="9525" cap="rnd" algn="ctr">
              <a:noFill/>
              <a:round/>
              <a:headEnd/>
              <a:tailEnd/>
            </a:ln>
          </p:spPr>
          <p:txBody>
            <a:bodyPr lIns="91410" tIns="45706" rIns="91410" bIns="45706"/>
            <a:lstStyle/>
            <a:p>
              <a:pPr algn="ctr" defTabSz="838200" latinLnBrk="0">
                <a:defRPr/>
              </a:pPr>
              <a:endParaRPr lang="ko-KR" altLang="en-US" sz="19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8" name="AutoShape 1151"/>
            <p:cNvSpPr>
              <a:spLocks noChangeArrowheads="1"/>
            </p:cNvSpPr>
            <p:nvPr/>
          </p:nvSpPr>
          <p:spPr bwMode="auto">
            <a:xfrm>
              <a:off x="6852040" y="1908532"/>
              <a:ext cx="333208" cy="227072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defTabSz="957263" latinLnBrk="0">
                <a:defRPr/>
              </a:pPr>
              <a:r>
                <a:rPr lang="en-US" altLang="ko-KR" sz="1600" kern="0" dirty="0" smtClean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…</a:t>
              </a:r>
              <a:endPara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9" name="AutoShape 1151"/>
            <p:cNvSpPr>
              <a:spLocks noChangeArrowheads="1"/>
            </p:cNvSpPr>
            <p:nvPr/>
          </p:nvSpPr>
          <p:spPr bwMode="auto">
            <a:xfrm>
              <a:off x="2046579" y="5350654"/>
              <a:ext cx="6454164" cy="231840"/>
            </a:xfrm>
            <a:prstGeom prst="roundRect">
              <a:avLst>
                <a:gd name="adj" fmla="val 833"/>
              </a:avLst>
            </a:prstGeom>
            <a:solidFill>
              <a:srgbClr val="3A7BC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57263"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0" name="AutoShape 1151"/>
            <p:cNvSpPr>
              <a:spLocks noChangeArrowheads="1"/>
            </p:cNvSpPr>
            <p:nvPr/>
          </p:nvSpPr>
          <p:spPr bwMode="auto">
            <a:xfrm>
              <a:off x="2303279" y="5377692"/>
              <a:ext cx="5683666" cy="195587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공통인프라 </a:t>
              </a:r>
            </a:p>
          </p:txBody>
        </p:sp>
        <p:sp>
          <p:nvSpPr>
            <p:cNvPr id="261" name="AutoShape 296"/>
            <p:cNvSpPr>
              <a:spLocks noChangeArrowheads="1"/>
            </p:cNvSpPr>
            <p:nvPr/>
          </p:nvSpPr>
          <p:spPr bwMode="auto">
            <a:xfrm>
              <a:off x="6079363" y="1781063"/>
              <a:ext cx="732793" cy="603626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2" name="AutoShape 1151"/>
            <p:cNvSpPr>
              <a:spLocks noChangeArrowheads="1"/>
            </p:cNvSpPr>
            <p:nvPr/>
          </p:nvSpPr>
          <p:spPr bwMode="auto">
            <a:xfrm>
              <a:off x="6023735" y="2143201"/>
              <a:ext cx="837477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선제적 민원 예방</a:t>
              </a:r>
              <a:endParaRPr lang="en-US" altLang="ko-KR" sz="900" b="1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63" name="그룹 228"/>
            <p:cNvGrpSpPr/>
            <p:nvPr/>
          </p:nvGrpSpPr>
          <p:grpSpPr>
            <a:xfrm>
              <a:off x="2073815" y="2744446"/>
              <a:ext cx="6373488" cy="325764"/>
              <a:chOff x="1856656" y="2920400"/>
              <a:chExt cx="2566723" cy="333996"/>
            </a:xfrm>
          </p:grpSpPr>
          <p:grpSp>
            <p:nvGrpSpPr>
              <p:cNvPr id="383" name="그룹 221"/>
              <p:cNvGrpSpPr/>
              <p:nvPr/>
            </p:nvGrpSpPr>
            <p:grpSpPr>
              <a:xfrm>
                <a:off x="1856656" y="2920400"/>
                <a:ext cx="838531" cy="329452"/>
                <a:chOff x="1856656" y="2920400"/>
                <a:chExt cx="838531" cy="329452"/>
              </a:xfrm>
            </p:grpSpPr>
            <p:sp>
              <p:nvSpPr>
                <p:cNvPr id="390" name="AutoShape 296"/>
                <p:cNvSpPr>
                  <a:spLocks noChangeArrowheads="1"/>
                </p:cNvSpPr>
                <p:nvPr/>
              </p:nvSpPr>
              <p:spPr bwMode="auto">
                <a:xfrm>
                  <a:off x="1856656" y="2920400"/>
                  <a:ext cx="838531" cy="329452"/>
                </a:xfrm>
                <a:prstGeom prst="roundRect">
                  <a:avLst>
                    <a:gd name="adj" fmla="val 5625"/>
                  </a:avLst>
                </a:prstGeom>
                <a:solidFill>
                  <a:srgbClr val="808080">
                    <a:lumMod val="40000"/>
                    <a:lumOff val="60000"/>
                  </a:srgbClr>
                </a:solidFill>
                <a:ln w="19050" algn="ctr">
                  <a:noFill/>
                  <a:round/>
                  <a:headEnd/>
                  <a:tailEnd/>
                </a:ln>
              </p:spPr>
              <p:txBody>
                <a:bodyPr wrap="none" lIns="77109" tIns="38555" rIns="77109" bIns="38555" anchor="ctr"/>
                <a:lstStyle/>
                <a:p>
                  <a:pPr algn="ctr" latinLnBrk="0">
                    <a:defRPr/>
                  </a:pPr>
                  <a:endParaRPr lang="ko-KR" altLang="en-US" kern="0" dirty="0">
                    <a:solidFill>
                      <a:srgbClr val="4D4D4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91" name="AutoShape 1151"/>
                <p:cNvSpPr>
                  <a:spLocks noChangeArrowheads="1"/>
                </p:cNvSpPr>
                <p:nvPr/>
              </p:nvSpPr>
              <p:spPr bwMode="auto">
                <a:xfrm>
                  <a:off x="2193340" y="3006987"/>
                  <a:ext cx="373637" cy="164069"/>
                </a:xfrm>
                <a:prstGeom prst="roundRect">
                  <a:avLst>
                    <a:gd name="adj" fmla="val 3889"/>
                  </a:avLst>
                </a:prstGeom>
                <a:noFill/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957263" latinLnBrk="0">
                    <a:defRPr/>
                  </a:pP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일괄집계 </a:t>
                  </a:r>
                  <a:r>
                    <a:rPr lang="ko-KR" altLang="en-US" sz="900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분</a:t>
                  </a: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석</a:t>
                  </a:r>
                  <a:endParaRPr lang="ko-KR" altLang="en-US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84" name="그룹 222"/>
              <p:cNvGrpSpPr/>
              <p:nvPr/>
            </p:nvGrpSpPr>
            <p:grpSpPr>
              <a:xfrm>
                <a:off x="2720752" y="2924944"/>
                <a:ext cx="838531" cy="329452"/>
                <a:chOff x="1856656" y="2920400"/>
                <a:chExt cx="838531" cy="329452"/>
              </a:xfrm>
            </p:grpSpPr>
            <p:sp>
              <p:nvSpPr>
                <p:cNvPr id="388" name="AutoShape 296"/>
                <p:cNvSpPr>
                  <a:spLocks noChangeArrowheads="1"/>
                </p:cNvSpPr>
                <p:nvPr/>
              </p:nvSpPr>
              <p:spPr bwMode="auto">
                <a:xfrm>
                  <a:off x="1856656" y="2920400"/>
                  <a:ext cx="838531" cy="329452"/>
                </a:xfrm>
                <a:prstGeom prst="roundRect">
                  <a:avLst>
                    <a:gd name="adj" fmla="val 5625"/>
                  </a:avLst>
                </a:prstGeom>
                <a:solidFill>
                  <a:srgbClr val="808080">
                    <a:lumMod val="40000"/>
                    <a:lumOff val="60000"/>
                  </a:srgbClr>
                </a:solidFill>
                <a:ln w="19050" algn="ctr">
                  <a:noFill/>
                  <a:round/>
                  <a:headEnd/>
                  <a:tailEnd/>
                </a:ln>
              </p:spPr>
              <p:txBody>
                <a:bodyPr wrap="none" lIns="77109" tIns="38555" rIns="77109" bIns="38555" anchor="ctr"/>
                <a:lstStyle/>
                <a:p>
                  <a:pPr algn="ctr" latinLnBrk="0">
                    <a:defRPr/>
                  </a:pPr>
                  <a:endParaRPr lang="ko-KR" altLang="en-US" kern="0" dirty="0">
                    <a:solidFill>
                      <a:srgbClr val="4D4D4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89" name="AutoShape 1151"/>
                <p:cNvSpPr>
                  <a:spLocks noChangeArrowheads="1"/>
                </p:cNvSpPr>
                <p:nvPr/>
              </p:nvSpPr>
              <p:spPr bwMode="auto">
                <a:xfrm>
                  <a:off x="2153779" y="2997744"/>
                  <a:ext cx="422372" cy="164069"/>
                </a:xfrm>
                <a:prstGeom prst="roundRect">
                  <a:avLst>
                    <a:gd name="adj" fmla="val 3889"/>
                  </a:avLst>
                </a:prstGeom>
                <a:noFill/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957263" latinLnBrk="0">
                    <a:defRPr/>
                  </a:pP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실시간 정보분석</a:t>
                  </a:r>
                  <a:endParaRPr lang="ko-KR" altLang="en-US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85" name="그룹 225"/>
              <p:cNvGrpSpPr/>
              <p:nvPr/>
            </p:nvGrpSpPr>
            <p:grpSpPr>
              <a:xfrm>
                <a:off x="3584848" y="2924944"/>
                <a:ext cx="838531" cy="329452"/>
                <a:chOff x="1856656" y="2920400"/>
                <a:chExt cx="838531" cy="329452"/>
              </a:xfrm>
            </p:grpSpPr>
            <p:sp>
              <p:nvSpPr>
                <p:cNvPr id="386" name="AutoShape 296"/>
                <p:cNvSpPr>
                  <a:spLocks noChangeArrowheads="1"/>
                </p:cNvSpPr>
                <p:nvPr/>
              </p:nvSpPr>
              <p:spPr bwMode="auto">
                <a:xfrm>
                  <a:off x="1856656" y="2920400"/>
                  <a:ext cx="838531" cy="329452"/>
                </a:xfrm>
                <a:prstGeom prst="roundRect">
                  <a:avLst>
                    <a:gd name="adj" fmla="val 5625"/>
                  </a:avLst>
                </a:prstGeom>
                <a:solidFill>
                  <a:srgbClr val="808080">
                    <a:lumMod val="40000"/>
                    <a:lumOff val="60000"/>
                  </a:srgbClr>
                </a:solidFill>
                <a:ln w="19050" algn="ctr">
                  <a:noFill/>
                  <a:round/>
                  <a:headEnd/>
                  <a:tailEnd/>
                </a:ln>
              </p:spPr>
              <p:txBody>
                <a:bodyPr wrap="none" lIns="77109" tIns="38555" rIns="77109" bIns="38555" anchor="ctr"/>
                <a:lstStyle/>
                <a:p>
                  <a:pPr algn="ctr" latinLnBrk="0">
                    <a:defRPr/>
                  </a:pPr>
                  <a:endParaRPr lang="ko-KR" altLang="en-US" kern="0" dirty="0">
                    <a:solidFill>
                      <a:srgbClr val="4D4D4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87" name="AutoShape 1151"/>
                <p:cNvSpPr>
                  <a:spLocks noChangeArrowheads="1"/>
                </p:cNvSpPr>
                <p:nvPr/>
              </p:nvSpPr>
              <p:spPr bwMode="auto">
                <a:xfrm>
                  <a:off x="2093744" y="2997744"/>
                  <a:ext cx="471107" cy="164069"/>
                </a:xfrm>
                <a:prstGeom prst="roundRect">
                  <a:avLst>
                    <a:gd name="adj" fmla="val 3889"/>
                  </a:avLst>
                </a:prstGeom>
                <a:noFill/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957263" latinLnBrk="0">
                    <a:defRPr/>
                  </a:pP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사용자 주도분석</a:t>
                  </a:r>
                  <a:endParaRPr lang="ko-KR" altLang="en-US" sz="9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264" name="Group 151"/>
            <p:cNvGrpSpPr>
              <a:grpSpLocks/>
            </p:cNvGrpSpPr>
            <p:nvPr/>
          </p:nvGrpSpPr>
          <p:grpSpPr bwMode="auto">
            <a:xfrm>
              <a:off x="4923023" y="4084544"/>
              <a:ext cx="1779639" cy="316708"/>
              <a:chOff x="1919" y="2387"/>
              <a:chExt cx="799" cy="282"/>
            </a:xfrm>
          </p:grpSpPr>
          <p:pic>
            <p:nvPicPr>
              <p:cNvPr id="381" name="Picture 152" descr="그림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919" y="2387"/>
                <a:ext cx="799" cy="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2" name="Text Box 468"/>
              <p:cNvSpPr txBox="1">
                <a:spLocks noChangeArrowheads="1"/>
              </p:cNvSpPr>
              <p:nvPr/>
            </p:nvSpPr>
            <p:spPr bwMode="auto">
              <a:xfrm>
                <a:off x="2161" y="2451"/>
                <a:ext cx="267" cy="140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클러스터</a:t>
                </a:r>
                <a:r>
                  <a:rPr lang="en-US" altLang="ko-KR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DB</a:t>
                </a:r>
              </a:p>
            </p:txBody>
          </p:sp>
        </p:grpSp>
        <p:grpSp>
          <p:nvGrpSpPr>
            <p:cNvPr id="265" name="그룹 247"/>
            <p:cNvGrpSpPr/>
            <p:nvPr/>
          </p:nvGrpSpPr>
          <p:grpSpPr>
            <a:xfrm>
              <a:off x="2042402" y="3789861"/>
              <a:ext cx="3035853" cy="576677"/>
              <a:chOff x="1712640" y="3839692"/>
              <a:chExt cx="2520279" cy="834799"/>
            </a:xfrm>
          </p:grpSpPr>
          <p:grpSp>
            <p:nvGrpSpPr>
              <p:cNvPr id="372" name="Group 151"/>
              <p:cNvGrpSpPr>
                <a:grpSpLocks/>
              </p:cNvGrpSpPr>
              <p:nvPr/>
            </p:nvGrpSpPr>
            <p:grpSpPr bwMode="auto">
              <a:xfrm>
                <a:off x="1712640" y="3839692"/>
                <a:ext cx="936104" cy="813443"/>
                <a:chOff x="1919" y="2387"/>
                <a:chExt cx="799" cy="282"/>
              </a:xfrm>
            </p:grpSpPr>
            <p:pic>
              <p:nvPicPr>
                <p:cNvPr id="379" name="Picture 152" descr="그림5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919" y="2387"/>
                  <a:ext cx="799" cy="2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80" name="Text Box 468"/>
                <p:cNvSpPr txBox="1">
                  <a:spLocks noChangeArrowheads="1"/>
                </p:cNvSpPr>
                <p:nvPr/>
              </p:nvSpPr>
              <p:spPr bwMode="auto">
                <a:xfrm>
                  <a:off x="1972" y="2395"/>
                  <a:ext cx="707" cy="79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957263" latinLnBrk="0">
                    <a:defRPr/>
                  </a:pPr>
                  <a:r>
                    <a:rPr lang="en-US" altLang="ko-KR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File (</a:t>
                  </a: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객체</a:t>
                  </a:r>
                  <a:r>
                    <a:rPr lang="en-US" altLang="ko-KR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) DB</a:t>
                  </a:r>
                </a:p>
              </p:txBody>
            </p:sp>
          </p:grpSp>
          <p:grpSp>
            <p:nvGrpSpPr>
              <p:cNvPr id="373" name="Group 151"/>
              <p:cNvGrpSpPr>
                <a:grpSpLocks/>
              </p:cNvGrpSpPr>
              <p:nvPr/>
            </p:nvGrpSpPr>
            <p:grpSpPr bwMode="auto">
              <a:xfrm>
                <a:off x="2504728" y="3839692"/>
                <a:ext cx="936104" cy="813443"/>
                <a:chOff x="1919" y="2387"/>
                <a:chExt cx="799" cy="282"/>
              </a:xfrm>
            </p:grpSpPr>
            <p:pic>
              <p:nvPicPr>
                <p:cNvPr id="377" name="Picture 152" descr="그림5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919" y="2387"/>
                  <a:ext cx="799" cy="2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78" name="Text Box 468"/>
                <p:cNvSpPr txBox="1">
                  <a:spLocks noChangeArrowheads="1"/>
                </p:cNvSpPr>
                <p:nvPr/>
              </p:nvSpPr>
              <p:spPr bwMode="auto">
                <a:xfrm>
                  <a:off x="1962" y="2397"/>
                  <a:ext cx="745" cy="79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957263" latinLnBrk="0">
                    <a:defRPr/>
                  </a:pP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기초</a:t>
                  </a:r>
                  <a:r>
                    <a:rPr lang="en-US" altLang="ko-KR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/</a:t>
                  </a: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공통</a:t>
                  </a:r>
                  <a:r>
                    <a:rPr lang="en-US" altLang="ko-KR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DB</a:t>
                  </a:r>
                </a:p>
              </p:txBody>
            </p:sp>
          </p:grpSp>
          <p:grpSp>
            <p:nvGrpSpPr>
              <p:cNvPr id="374" name="Group 151"/>
              <p:cNvGrpSpPr>
                <a:grpSpLocks/>
              </p:cNvGrpSpPr>
              <p:nvPr/>
            </p:nvGrpSpPr>
            <p:grpSpPr bwMode="auto">
              <a:xfrm>
                <a:off x="3296815" y="3861048"/>
                <a:ext cx="936104" cy="813443"/>
                <a:chOff x="1919" y="2387"/>
                <a:chExt cx="799" cy="282"/>
              </a:xfrm>
            </p:grpSpPr>
            <p:pic>
              <p:nvPicPr>
                <p:cNvPr id="375" name="Picture 152" descr="그림5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919" y="2387"/>
                  <a:ext cx="799" cy="2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76" name="Text Box 468"/>
                <p:cNvSpPr txBox="1">
                  <a:spLocks noChangeArrowheads="1"/>
                </p:cNvSpPr>
                <p:nvPr/>
              </p:nvSpPr>
              <p:spPr bwMode="auto">
                <a:xfrm>
                  <a:off x="1995" y="2389"/>
                  <a:ext cx="675" cy="79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 defTabSz="957263" latinLnBrk="0">
                    <a:defRPr/>
                  </a:pPr>
                  <a:r>
                    <a:rPr lang="ko-KR" altLang="en-US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서비스 영역별 </a:t>
                  </a:r>
                  <a:r>
                    <a:rPr lang="en-US" altLang="ko-KR" sz="900" b="1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DB</a:t>
                  </a:r>
                </a:p>
              </p:txBody>
            </p:sp>
          </p:grpSp>
        </p:grpSp>
        <p:grpSp>
          <p:nvGrpSpPr>
            <p:cNvPr id="266" name="Group 151"/>
            <p:cNvGrpSpPr>
              <a:grpSpLocks/>
            </p:cNvGrpSpPr>
            <p:nvPr/>
          </p:nvGrpSpPr>
          <p:grpSpPr bwMode="auto">
            <a:xfrm>
              <a:off x="4912978" y="3730023"/>
              <a:ext cx="1779639" cy="344911"/>
              <a:chOff x="1919" y="2387"/>
              <a:chExt cx="799" cy="282"/>
            </a:xfrm>
          </p:grpSpPr>
          <p:pic>
            <p:nvPicPr>
              <p:cNvPr id="370" name="Picture 152" descr="그림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919" y="2387"/>
                <a:ext cx="799" cy="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1" name="Text Box 468"/>
              <p:cNvSpPr txBox="1">
                <a:spLocks noChangeArrowheads="1"/>
              </p:cNvSpPr>
              <p:nvPr/>
            </p:nvSpPr>
            <p:spPr bwMode="auto">
              <a:xfrm>
                <a:off x="2179" y="2460"/>
                <a:ext cx="267" cy="128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분석결과</a:t>
                </a:r>
                <a:r>
                  <a:rPr lang="en-US" altLang="ko-KR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DB</a:t>
                </a:r>
              </a:p>
            </p:txBody>
          </p:sp>
        </p:grpSp>
        <p:sp>
          <p:nvSpPr>
            <p:cNvPr id="267" name="AutoShape 296"/>
            <p:cNvSpPr>
              <a:spLocks noChangeArrowheads="1"/>
            </p:cNvSpPr>
            <p:nvPr/>
          </p:nvSpPr>
          <p:spPr bwMode="auto">
            <a:xfrm>
              <a:off x="2093909" y="5001857"/>
              <a:ext cx="4501442" cy="309021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8" name="AutoShape 1151"/>
            <p:cNvSpPr>
              <a:spLocks noChangeArrowheads="1"/>
            </p:cNvSpPr>
            <p:nvPr/>
          </p:nvSpPr>
          <p:spPr bwMode="auto">
            <a:xfrm>
              <a:off x="2923969" y="5085274"/>
              <a:ext cx="2721802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CEP(</a:t>
              </a: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정보처리 모듈</a:t>
              </a:r>
              <a:r>
                <a: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/ Batch</a:t>
              </a: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처리 모듈</a:t>
              </a:r>
            </a:p>
          </p:txBody>
        </p:sp>
        <p:grpSp>
          <p:nvGrpSpPr>
            <p:cNvPr id="269" name="그룹 194"/>
            <p:cNvGrpSpPr/>
            <p:nvPr/>
          </p:nvGrpSpPr>
          <p:grpSpPr>
            <a:xfrm>
              <a:off x="6884740" y="4689722"/>
              <a:ext cx="1569189" cy="618043"/>
              <a:chOff x="5169024" y="4725144"/>
              <a:chExt cx="1079376" cy="465501"/>
            </a:xfrm>
          </p:grpSpPr>
          <p:sp>
            <p:nvSpPr>
              <p:cNvPr id="368" name="모서리가 둥근 직사각형 367"/>
              <p:cNvSpPr/>
              <p:nvPr/>
            </p:nvSpPr>
            <p:spPr>
              <a:xfrm>
                <a:off x="5169024" y="4725144"/>
                <a:ext cx="1079376" cy="216024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Ins="216000" anchor="ctr"/>
              <a:lstStyle/>
              <a:p>
                <a:pPr algn="ctr" latinLnBrk="0">
                  <a:defRPr/>
                </a:pPr>
                <a:r>
                  <a:rPr lang="ko-KR" altLang="en-US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수집</a:t>
                </a:r>
                <a:r>
                  <a:rPr lang="en-US" altLang="ko-KR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연계 대상관리</a:t>
                </a:r>
                <a:endParaRPr lang="en-US" altLang="ko-KR" sz="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9" name="모서리가 둥근 직사각형 368"/>
              <p:cNvSpPr/>
              <p:nvPr/>
            </p:nvSpPr>
            <p:spPr>
              <a:xfrm>
                <a:off x="5169024" y="4974621"/>
                <a:ext cx="1079376" cy="216024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Ins="36000" anchor="ctr"/>
              <a:lstStyle/>
              <a:p>
                <a:pPr algn="ctr" latinLnBrk="0">
                  <a:defRPr/>
                </a:pPr>
                <a:r>
                  <a:rPr lang="ko-KR" altLang="en-US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수집</a:t>
                </a:r>
                <a:r>
                  <a:rPr lang="en-US" altLang="ko-KR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8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연계 상황 모니터링</a:t>
                </a:r>
                <a:endParaRPr lang="en-US" altLang="ko-KR" sz="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70" name="왼쪽/오른쪽 화살표 269"/>
            <p:cNvSpPr/>
            <p:nvPr/>
          </p:nvSpPr>
          <p:spPr bwMode="auto">
            <a:xfrm>
              <a:off x="6579139" y="4739937"/>
              <a:ext cx="295153" cy="154511"/>
            </a:xfrm>
            <a:prstGeom prst="leftRightArrow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0"/>
              <a:tileRect/>
            </a:gradFill>
            <a:ln w="9525" cap="rnd" algn="ctr">
              <a:noFill/>
              <a:round/>
              <a:headEnd/>
              <a:tailEnd/>
            </a:ln>
          </p:spPr>
          <p:txBody>
            <a:bodyPr lIns="91410" tIns="45706" rIns="91410" bIns="45706"/>
            <a:lstStyle/>
            <a:p>
              <a:pPr algn="ctr" defTabSz="838200" latinLnBrk="0">
                <a:defRPr/>
              </a:pPr>
              <a:endParaRPr lang="ko-KR" altLang="en-US" sz="19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1" name="왼쪽/오른쪽 화살표 270"/>
            <p:cNvSpPr/>
            <p:nvPr/>
          </p:nvSpPr>
          <p:spPr bwMode="auto">
            <a:xfrm>
              <a:off x="6595350" y="5075999"/>
              <a:ext cx="295153" cy="154511"/>
            </a:xfrm>
            <a:prstGeom prst="leftRightArrow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0800000" scaled="0"/>
              <a:tileRect/>
            </a:gradFill>
            <a:ln w="9525" cap="rnd" algn="ctr">
              <a:noFill/>
              <a:round/>
              <a:headEnd/>
              <a:tailEnd/>
            </a:ln>
          </p:spPr>
          <p:txBody>
            <a:bodyPr lIns="91410" tIns="45706" rIns="91410" bIns="45706"/>
            <a:lstStyle/>
            <a:p>
              <a:pPr algn="ctr" defTabSz="838200" latinLnBrk="0">
                <a:defRPr/>
              </a:pPr>
              <a:endParaRPr lang="ko-KR" altLang="en-US" sz="19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2" name="AutoShape 296"/>
            <p:cNvSpPr>
              <a:spLocks noChangeArrowheads="1"/>
            </p:cNvSpPr>
            <p:nvPr/>
          </p:nvSpPr>
          <p:spPr bwMode="auto">
            <a:xfrm>
              <a:off x="2093911" y="4692837"/>
              <a:ext cx="1465585" cy="255691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3" name="AutoShape 1151"/>
            <p:cNvSpPr>
              <a:spLocks noChangeArrowheads="1"/>
            </p:cNvSpPr>
            <p:nvPr/>
          </p:nvSpPr>
          <p:spPr bwMode="auto">
            <a:xfrm>
              <a:off x="2611987" y="4738695"/>
              <a:ext cx="733364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공공데이터</a:t>
              </a:r>
            </a:p>
          </p:txBody>
        </p:sp>
        <p:sp>
          <p:nvSpPr>
            <p:cNvPr id="274" name="AutoShape 296"/>
            <p:cNvSpPr>
              <a:spLocks noChangeArrowheads="1"/>
            </p:cNvSpPr>
            <p:nvPr/>
          </p:nvSpPr>
          <p:spPr bwMode="auto">
            <a:xfrm>
              <a:off x="3599335" y="4692836"/>
              <a:ext cx="1465585" cy="255691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5" name="AutoShape 1151"/>
            <p:cNvSpPr>
              <a:spLocks noChangeArrowheads="1"/>
            </p:cNvSpPr>
            <p:nvPr/>
          </p:nvSpPr>
          <p:spPr bwMode="auto">
            <a:xfrm>
              <a:off x="4028832" y="4741363"/>
              <a:ext cx="771962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민간데이터</a:t>
              </a:r>
            </a:p>
          </p:txBody>
        </p:sp>
        <p:sp>
          <p:nvSpPr>
            <p:cNvPr id="276" name="AutoShape 296"/>
            <p:cNvSpPr>
              <a:spLocks noChangeArrowheads="1"/>
            </p:cNvSpPr>
            <p:nvPr/>
          </p:nvSpPr>
          <p:spPr bwMode="auto">
            <a:xfrm>
              <a:off x="2091623" y="5623055"/>
              <a:ext cx="1039468" cy="270565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7" name="AutoShape 296"/>
            <p:cNvSpPr>
              <a:spLocks noChangeArrowheads="1"/>
            </p:cNvSpPr>
            <p:nvPr/>
          </p:nvSpPr>
          <p:spPr bwMode="auto">
            <a:xfrm>
              <a:off x="4266354" y="5614000"/>
              <a:ext cx="1039468" cy="270565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8" name="AutoShape 296"/>
            <p:cNvSpPr>
              <a:spLocks noChangeArrowheads="1"/>
            </p:cNvSpPr>
            <p:nvPr/>
          </p:nvSpPr>
          <p:spPr bwMode="auto">
            <a:xfrm>
              <a:off x="5351539" y="5614000"/>
              <a:ext cx="1039468" cy="270565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9" name="AutoShape 296"/>
            <p:cNvSpPr>
              <a:spLocks noChangeArrowheads="1"/>
            </p:cNvSpPr>
            <p:nvPr/>
          </p:nvSpPr>
          <p:spPr bwMode="auto">
            <a:xfrm>
              <a:off x="6435466" y="5620491"/>
              <a:ext cx="1039468" cy="270565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0" name="AutoShape 296"/>
            <p:cNvSpPr>
              <a:spLocks noChangeArrowheads="1"/>
            </p:cNvSpPr>
            <p:nvPr/>
          </p:nvSpPr>
          <p:spPr bwMode="auto">
            <a:xfrm>
              <a:off x="7529574" y="5608527"/>
              <a:ext cx="943458" cy="285094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1" name="AutoShape 1151"/>
            <p:cNvSpPr>
              <a:spLocks noChangeArrowheads="1"/>
            </p:cNvSpPr>
            <p:nvPr/>
          </p:nvSpPr>
          <p:spPr bwMode="auto">
            <a:xfrm>
              <a:off x="7743742" y="5667690"/>
              <a:ext cx="540374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인증</a:t>
              </a:r>
            </a:p>
          </p:txBody>
        </p:sp>
        <p:sp>
          <p:nvSpPr>
            <p:cNvPr id="282" name="AutoShape 1151"/>
            <p:cNvSpPr>
              <a:spLocks noChangeArrowheads="1"/>
            </p:cNvSpPr>
            <p:nvPr/>
          </p:nvSpPr>
          <p:spPr bwMode="auto">
            <a:xfrm>
              <a:off x="6540276" y="5667690"/>
              <a:ext cx="905472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개인정보보호</a:t>
              </a:r>
            </a:p>
          </p:txBody>
        </p:sp>
        <p:sp>
          <p:nvSpPr>
            <p:cNvPr id="283" name="AutoShape 1151"/>
            <p:cNvSpPr>
              <a:spLocks noChangeArrowheads="1"/>
            </p:cNvSpPr>
            <p:nvPr/>
          </p:nvSpPr>
          <p:spPr bwMode="auto">
            <a:xfrm>
              <a:off x="5495724" y="5667690"/>
              <a:ext cx="802632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데이터보안</a:t>
              </a:r>
            </a:p>
          </p:txBody>
        </p:sp>
        <p:sp>
          <p:nvSpPr>
            <p:cNvPr id="284" name="AutoShape 1151"/>
            <p:cNvSpPr>
              <a:spLocks noChangeArrowheads="1"/>
            </p:cNvSpPr>
            <p:nvPr/>
          </p:nvSpPr>
          <p:spPr bwMode="auto">
            <a:xfrm>
              <a:off x="4551110" y="5667690"/>
              <a:ext cx="578972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네트워크</a:t>
              </a:r>
            </a:p>
          </p:txBody>
        </p:sp>
        <p:sp>
          <p:nvSpPr>
            <p:cNvPr id="285" name="AutoShape 1151"/>
            <p:cNvSpPr>
              <a:spLocks noChangeArrowheads="1"/>
            </p:cNvSpPr>
            <p:nvPr/>
          </p:nvSpPr>
          <p:spPr bwMode="auto">
            <a:xfrm>
              <a:off x="2416609" y="5667690"/>
              <a:ext cx="501776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클라우드</a:t>
              </a:r>
            </a:p>
          </p:txBody>
        </p:sp>
        <p:sp>
          <p:nvSpPr>
            <p:cNvPr id="286" name="AutoShape 296"/>
            <p:cNvSpPr>
              <a:spLocks noChangeArrowheads="1"/>
            </p:cNvSpPr>
            <p:nvPr/>
          </p:nvSpPr>
          <p:spPr bwMode="auto">
            <a:xfrm>
              <a:off x="5105976" y="4691570"/>
              <a:ext cx="1465585" cy="255691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7" name="AutoShape 1151"/>
            <p:cNvSpPr>
              <a:spLocks noChangeArrowheads="1"/>
            </p:cNvSpPr>
            <p:nvPr/>
          </p:nvSpPr>
          <p:spPr bwMode="auto">
            <a:xfrm>
              <a:off x="5513880" y="4743972"/>
              <a:ext cx="694766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웹데이터</a:t>
              </a:r>
            </a:p>
          </p:txBody>
        </p:sp>
        <p:grpSp>
          <p:nvGrpSpPr>
            <p:cNvPr id="288" name="그룹 246"/>
            <p:cNvGrpSpPr>
              <a:grpSpLocks/>
            </p:cNvGrpSpPr>
            <p:nvPr/>
          </p:nvGrpSpPr>
          <p:grpSpPr bwMode="auto">
            <a:xfrm>
              <a:off x="2050483" y="6159771"/>
              <a:ext cx="1169817" cy="198720"/>
              <a:chOff x="2864768" y="2239847"/>
              <a:chExt cx="561760" cy="257076"/>
            </a:xfrm>
          </p:grpSpPr>
          <p:sp>
            <p:nvSpPr>
              <p:cNvPr id="366" name="AutoShape 296"/>
              <p:cNvSpPr>
                <a:spLocks noChangeArrowheads="1"/>
              </p:cNvSpPr>
              <p:nvPr/>
            </p:nvSpPr>
            <p:spPr bwMode="auto">
              <a:xfrm>
                <a:off x="2864768" y="2239847"/>
                <a:ext cx="561760" cy="257076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7" name="AutoShape 1151"/>
              <p:cNvSpPr>
                <a:spLocks noChangeArrowheads="1"/>
              </p:cNvSpPr>
              <p:nvPr/>
            </p:nvSpPr>
            <p:spPr bwMode="auto">
              <a:xfrm>
                <a:off x="2980615" y="2276253"/>
                <a:ext cx="370706" cy="165101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defRPr/>
                </a:pPr>
                <a:r>
                  <a:rPr lang="ko-KR" altLang="en-US" sz="10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표준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9" name="그룹 246"/>
            <p:cNvGrpSpPr>
              <a:grpSpLocks/>
            </p:cNvGrpSpPr>
            <p:nvPr/>
          </p:nvGrpSpPr>
          <p:grpSpPr bwMode="auto">
            <a:xfrm>
              <a:off x="3276414" y="6161493"/>
              <a:ext cx="1109468" cy="198720"/>
              <a:chOff x="2789180" y="2238856"/>
              <a:chExt cx="1086205" cy="257076"/>
            </a:xfrm>
          </p:grpSpPr>
          <p:sp>
            <p:nvSpPr>
              <p:cNvPr id="364" name="AutoShape 296"/>
              <p:cNvSpPr>
                <a:spLocks noChangeArrowheads="1"/>
              </p:cNvSpPr>
              <p:nvPr/>
            </p:nvSpPr>
            <p:spPr bwMode="auto">
              <a:xfrm>
                <a:off x="2789180" y="2238856"/>
                <a:ext cx="1086205" cy="257076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5" name="AutoShape 1151"/>
              <p:cNvSpPr>
                <a:spLocks noChangeArrowheads="1"/>
              </p:cNvSpPr>
              <p:nvPr/>
            </p:nvSpPr>
            <p:spPr bwMode="auto">
              <a:xfrm>
                <a:off x="2950039" y="2283705"/>
                <a:ext cx="793564" cy="165101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defRPr/>
                </a:pPr>
                <a:r>
                  <a:rPr lang="ko-KR" altLang="en-US" sz="10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품질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90" name="그룹 246"/>
            <p:cNvGrpSpPr>
              <a:grpSpLocks/>
            </p:cNvGrpSpPr>
            <p:nvPr/>
          </p:nvGrpSpPr>
          <p:grpSpPr bwMode="auto">
            <a:xfrm>
              <a:off x="4490841" y="6169741"/>
              <a:ext cx="1100186" cy="198720"/>
              <a:chOff x="2864768" y="2249526"/>
              <a:chExt cx="1030287" cy="257076"/>
            </a:xfrm>
          </p:grpSpPr>
          <p:sp>
            <p:nvSpPr>
              <p:cNvPr id="362" name="AutoShape 296"/>
              <p:cNvSpPr>
                <a:spLocks noChangeArrowheads="1"/>
              </p:cNvSpPr>
              <p:nvPr/>
            </p:nvSpPr>
            <p:spPr bwMode="auto">
              <a:xfrm>
                <a:off x="2864768" y="2249526"/>
                <a:ext cx="1030287" cy="257076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3" name="AutoShape 1151"/>
              <p:cNvSpPr>
                <a:spLocks noChangeArrowheads="1"/>
              </p:cNvSpPr>
              <p:nvPr/>
            </p:nvSpPr>
            <p:spPr bwMode="auto">
              <a:xfrm>
                <a:off x="3082810" y="2283705"/>
                <a:ext cx="686771" cy="165101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defRPr/>
                </a:pPr>
                <a:r>
                  <a:rPr lang="ko-KR" altLang="en-US" sz="10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흐름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91" name="그룹 246"/>
            <p:cNvGrpSpPr>
              <a:grpSpLocks/>
            </p:cNvGrpSpPr>
            <p:nvPr/>
          </p:nvGrpSpPr>
          <p:grpSpPr bwMode="auto">
            <a:xfrm>
              <a:off x="5673504" y="6155279"/>
              <a:ext cx="1353370" cy="198720"/>
              <a:chOff x="2853990" y="2204864"/>
              <a:chExt cx="1041066" cy="257076"/>
            </a:xfrm>
          </p:grpSpPr>
          <p:sp>
            <p:nvSpPr>
              <p:cNvPr id="360" name="AutoShape 296"/>
              <p:cNvSpPr>
                <a:spLocks noChangeArrowheads="1"/>
              </p:cNvSpPr>
              <p:nvPr/>
            </p:nvSpPr>
            <p:spPr bwMode="auto">
              <a:xfrm>
                <a:off x="2853990" y="2204864"/>
                <a:ext cx="1041066" cy="257076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1" name="AutoShape 1151"/>
              <p:cNvSpPr>
                <a:spLocks noChangeArrowheads="1"/>
              </p:cNvSpPr>
              <p:nvPr/>
            </p:nvSpPr>
            <p:spPr bwMode="auto">
              <a:xfrm>
                <a:off x="3043875" y="2247083"/>
                <a:ext cx="742280" cy="165101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defRPr/>
                </a:pPr>
                <a:r>
                  <a:rPr lang="ko-KR" altLang="en-US" sz="10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관리체계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92" name="그룹 246"/>
            <p:cNvGrpSpPr>
              <a:grpSpLocks/>
            </p:cNvGrpSpPr>
            <p:nvPr/>
          </p:nvGrpSpPr>
          <p:grpSpPr bwMode="auto">
            <a:xfrm>
              <a:off x="7093836" y="6155279"/>
              <a:ext cx="1390923" cy="198720"/>
              <a:chOff x="2825104" y="2204864"/>
              <a:chExt cx="1069951" cy="257076"/>
            </a:xfrm>
          </p:grpSpPr>
          <p:sp>
            <p:nvSpPr>
              <p:cNvPr id="358" name="AutoShape 296"/>
              <p:cNvSpPr>
                <a:spLocks noChangeArrowheads="1"/>
              </p:cNvSpPr>
              <p:nvPr/>
            </p:nvSpPr>
            <p:spPr bwMode="auto">
              <a:xfrm>
                <a:off x="2825104" y="2204864"/>
                <a:ext cx="1069951" cy="257076"/>
              </a:xfrm>
              <a:prstGeom prst="roundRect">
                <a:avLst>
                  <a:gd name="adj" fmla="val 5625"/>
                </a:avLst>
              </a:prstGeom>
              <a:solidFill>
                <a:srgbClr val="FFFFFF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9" name="AutoShape 1151"/>
              <p:cNvSpPr>
                <a:spLocks noChangeArrowheads="1"/>
              </p:cNvSpPr>
              <p:nvPr/>
            </p:nvSpPr>
            <p:spPr bwMode="auto">
              <a:xfrm>
                <a:off x="3029854" y="2247083"/>
                <a:ext cx="682898" cy="165101"/>
              </a:xfrm>
              <a:prstGeom prst="roundRect">
                <a:avLst>
                  <a:gd name="adj" fmla="val 3889"/>
                </a:avLst>
              </a:prstGeom>
              <a:solidFill>
                <a:srgbClr val="FFFFFF"/>
              </a:solidFill>
              <a:ln w="6350" algn="ctr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957263" latinLnBrk="0">
                  <a:defRPr/>
                </a:pPr>
                <a:r>
                  <a:rPr lang="ko-KR" altLang="en-US" sz="10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관리조직</a:t>
                </a:r>
                <a:endParaRPr lang="ko-KR" altLang="en-US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93" name="AutoShape 296"/>
            <p:cNvSpPr>
              <a:spLocks noChangeArrowheads="1"/>
            </p:cNvSpPr>
            <p:nvPr/>
          </p:nvSpPr>
          <p:spPr bwMode="auto">
            <a:xfrm>
              <a:off x="3181459" y="5612424"/>
              <a:ext cx="1039468" cy="270565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4" name="AutoShape 1151"/>
            <p:cNvSpPr>
              <a:spLocks noChangeArrowheads="1"/>
            </p:cNvSpPr>
            <p:nvPr/>
          </p:nvSpPr>
          <p:spPr bwMode="auto">
            <a:xfrm>
              <a:off x="3345357" y="5667690"/>
              <a:ext cx="849244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분산환경</a:t>
              </a:r>
            </a:p>
          </p:txBody>
        </p:sp>
        <p:grpSp>
          <p:nvGrpSpPr>
            <p:cNvPr id="295" name="그룹 294"/>
            <p:cNvGrpSpPr/>
            <p:nvPr/>
          </p:nvGrpSpPr>
          <p:grpSpPr>
            <a:xfrm>
              <a:off x="2073814" y="3035229"/>
              <a:ext cx="6373488" cy="430455"/>
              <a:chOff x="2154791" y="3053183"/>
              <a:chExt cx="4655633" cy="428124"/>
            </a:xfrm>
          </p:grpSpPr>
          <p:sp>
            <p:nvSpPr>
              <p:cNvPr id="343" name="AutoShape 296"/>
              <p:cNvSpPr>
                <a:spLocks noChangeArrowheads="1"/>
              </p:cNvSpPr>
              <p:nvPr/>
            </p:nvSpPr>
            <p:spPr bwMode="auto">
              <a:xfrm>
                <a:off x="2154791" y="3119500"/>
                <a:ext cx="747407" cy="324000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344" name="그림 34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3778" y="3142149"/>
                <a:ext cx="334815" cy="282641"/>
              </a:xfrm>
              <a:prstGeom prst="rect">
                <a:avLst/>
              </a:prstGeom>
            </p:spPr>
          </p:pic>
          <p:sp>
            <p:nvSpPr>
              <p:cNvPr id="345" name="AutoShape 296"/>
              <p:cNvSpPr>
                <a:spLocks noChangeArrowheads="1"/>
              </p:cNvSpPr>
              <p:nvPr/>
            </p:nvSpPr>
            <p:spPr bwMode="auto">
              <a:xfrm>
                <a:off x="2954994" y="3123038"/>
                <a:ext cx="747407" cy="324000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346" name="그림 34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685" y="3157627"/>
                <a:ext cx="276021" cy="238931"/>
              </a:xfrm>
              <a:prstGeom prst="rect">
                <a:avLst/>
              </a:prstGeom>
            </p:spPr>
          </p:pic>
          <p:sp>
            <p:nvSpPr>
              <p:cNvPr id="347" name="AutoShape 1151"/>
              <p:cNvSpPr>
                <a:spLocks noChangeArrowheads="1"/>
              </p:cNvSpPr>
              <p:nvPr/>
            </p:nvSpPr>
            <p:spPr bwMode="auto">
              <a:xfrm>
                <a:off x="3361198" y="3127243"/>
                <a:ext cx="288000" cy="318320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통계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분석</a:t>
                </a:r>
              </a:p>
            </p:txBody>
          </p:sp>
          <p:sp>
            <p:nvSpPr>
              <p:cNvPr id="348" name="AutoShape 1151"/>
              <p:cNvSpPr>
                <a:spLocks noChangeArrowheads="1"/>
              </p:cNvSpPr>
              <p:nvPr/>
            </p:nvSpPr>
            <p:spPr bwMode="auto">
              <a:xfrm>
                <a:off x="2561024" y="3205470"/>
                <a:ext cx="333080" cy="159159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en-US" altLang="ko-KR" sz="900" b="1" kern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R</a:t>
                </a:r>
                <a:r>
                  <a:rPr lang="ko-KR" altLang="en-US" sz="900" b="1" kern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분석</a:t>
                </a:r>
                <a:endPara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9" name="AutoShape 296"/>
              <p:cNvSpPr>
                <a:spLocks noChangeArrowheads="1"/>
              </p:cNvSpPr>
              <p:nvPr/>
            </p:nvSpPr>
            <p:spPr bwMode="auto">
              <a:xfrm>
                <a:off x="3746650" y="3123038"/>
                <a:ext cx="941943" cy="324000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0" name="AutoShape 1151"/>
              <p:cNvSpPr>
                <a:spLocks noChangeArrowheads="1"/>
              </p:cNvSpPr>
              <p:nvPr/>
            </p:nvSpPr>
            <p:spPr bwMode="auto">
              <a:xfrm>
                <a:off x="4231912" y="3118278"/>
                <a:ext cx="396000" cy="318320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en-US" altLang="ko-KR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Text</a:t>
                </a:r>
              </a:p>
              <a:p>
                <a:pPr algn="ctr" defTabSz="957263" latinLnBrk="0">
                  <a:defRPr/>
                </a:pPr>
                <a:r>
                  <a:rPr lang="en-US" altLang="ko-KR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Mining</a:t>
                </a:r>
                <a:endPara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351" name="그림 3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2942" y="3098212"/>
                <a:ext cx="476830" cy="383095"/>
              </a:xfrm>
              <a:prstGeom prst="rect">
                <a:avLst/>
              </a:prstGeom>
            </p:spPr>
          </p:pic>
          <p:sp>
            <p:nvSpPr>
              <p:cNvPr id="352" name="AutoShape 296"/>
              <p:cNvSpPr>
                <a:spLocks noChangeArrowheads="1"/>
              </p:cNvSpPr>
              <p:nvPr/>
            </p:nvSpPr>
            <p:spPr bwMode="auto">
              <a:xfrm>
                <a:off x="4740102" y="3117362"/>
                <a:ext cx="900000" cy="324000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3" name="AutoShape 1151"/>
              <p:cNvSpPr>
                <a:spLocks noChangeArrowheads="1"/>
              </p:cNvSpPr>
              <p:nvPr/>
            </p:nvSpPr>
            <p:spPr bwMode="auto">
              <a:xfrm>
                <a:off x="5207434" y="3112603"/>
                <a:ext cx="396000" cy="318320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en-US" altLang="ko-KR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GIS</a:t>
                </a:r>
              </a:p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시각화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354" name="그림 35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0233" y="3053183"/>
                <a:ext cx="400860" cy="400860"/>
              </a:xfrm>
              <a:prstGeom prst="rect">
                <a:avLst/>
              </a:prstGeom>
            </p:spPr>
          </p:pic>
          <p:sp>
            <p:nvSpPr>
              <p:cNvPr id="355" name="AutoShape 296"/>
              <p:cNvSpPr>
                <a:spLocks noChangeArrowheads="1"/>
              </p:cNvSpPr>
              <p:nvPr/>
            </p:nvSpPr>
            <p:spPr bwMode="auto">
              <a:xfrm>
                <a:off x="5694424" y="3124174"/>
                <a:ext cx="1116000" cy="324000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6" name="AutoShape 1151"/>
              <p:cNvSpPr>
                <a:spLocks noChangeArrowheads="1"/>
              </p:cNvSpPr>
              <p:nvPr/>
            </p:nvSpPr>
            <p:spPr bwMode="auto">
              <a:xfrm>
                <a:off x="6369995" y="3128379"/>
                <a:ext cx="396000" cy="318320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시각화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357" name="그림 35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3994" y="3139191"/>
                <a:ext cx="585181" cy="288000"/>
              </a:xfrm>
              <a:prstGeom prst="rect">
                <a:avLst/>
              </a:prstGeom>
            </p:spPr>
          </p:pic>
        </p:grpSp>
        <p:pic>
          <p:nvPicPr>
            <p:cNvPr id="296" name="그림 29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698" y="2759240"/>
              <a:ext cx="331106" cy="297104"/>
            </a:xfrm>
            <a:prstGeom prst="rect">
              <a:avLst/>
            </a:prstGeom>
          </p:spPr>
        </p:pic>
        <p:pic>
          <p:nvPicPr>
            <p:cNvPr id="297" name="그림 29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08" y="2731285"/>
              <a:ext cx="376822" cy="338124"/>
            </a:xfrm>
            <a:prstGeom prst="rect">
              <a:avLst/>
            </a:prstGeom>
          </p:spPr>
        </p:pic>
        <p:pic>
          <p:nvPicPr>
            <p:cNvPr id="298" name="그림 29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275" y="2718839"/>
              <a:ext cx="484730" cy="374462"/>
            </a:xfrm>
            <a:prstGeom prst="rect">
              <a:avLst/>
            </a:prstGeom>
          </p:spPr>
        </p:pic>
        <p:sp>
          <p:nvSpPr>
            <p:cNvPr id="299" name="AutoShape 1130" descr="어두운 수평선"/>
            <p:cNvSpPr>
              <a:spLocks noChangeArrowheads="1"/>
            </p:cNvSpPr>
            <p:nvPr/>
          </p:nvSpPr>
          <p:spPr bwMode="auto">
            <a:xfrm rot="16200000">
              <a:off x="5157743" y="2813063"/>
              <a:ext cx="231840" cy="6454164"/>
            </a:xfrm>
            <a:prstGeom prst="rect">
              <a:avLst/>
            </a:prstGeom>
            <a:pattFill prst="dkUpDiag">
              <a:fgClr>
                <a:srgbClr val="1D4F8E"/>
              </a:fgClr>
              <a:bgClr>
                <a:srgbClr val="386DBA"/>
              </a:bgClr>
            </a:patt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latinLnBrk="0">
                <a:defRPr/>
              </a:pPr>
              <a:endParaRPr lang="ko-KR" altLang="en-US" sz="10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0" name="AutoShape 1131"/>
            <p:cNvSpPr>
              <a:spLocks noChangeArrowheads="1"/>
            </p:cNvSpPr>
            <p:nvPr/>
          </p:nvSpPr>
          <p:spPr bwMode="auto">
            <a:xfrm>
              <a:off x="3192099" y="5935456"/>
              <a:ext cx="4006506" cy="212288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defTabSz="955675" latinLnBrk="0">
                <a:buFont typeface="Times New Roman" pitchFamily="18" charset="0"/>
                <a:buNone/>
                <a:defRPr/>
              </a:pPr>
              <a:r>
                <a:rPr lang="ko-KR" altLang="en-US" sz="11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거버넌스</a:t>
              </a:r>
              <a:endParaRPr lang="en-US" altLang="ko-KR" sz="1100" b="1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1" name="AutoShape 352"/>
            <p:cNvSpPr>
              <a:spLocks noChangeArrowheads="1"/>
            </p:cNvSpPr>
            <p:nvPr/>
          </p:nvSpPr>
          <p:spPr bwMode="auto">
            <a:xfrm>
              <a:off x="8702114" y="1716499"/>
              <a:ext cx="1013620" cy="4678340"/>
            </a:xfrm>
            <a:prstGeom prst="roundRect">
              <a:avLst>
                <a:gd name="adj" fmla="val 0"/>
              </a:avLst>
            </a:prstGeom>
            <a:solidFill>
              <a:srgbClr val="D9D9D9"/>
            </a:solidFill>
            <a:ln w="19050" algn="ctr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latinLnBrk="0">
                <a:defRPr/>
              </a:pPr>
              <a:endParaRPr lang="ko-KR" altLang="en-US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2" name="Rectangle 136"/>
            <p:cNvSpPr>
              <a:spLocks noChangeArrowheads="1"/>
            </p:cNvSpPr>
            <p:nvPr/>
          </p:nvSpPr>
          <p:spPr bwMode="auto">
            <a:xfrm>
              <a:off x="8919466" y="1522540"/>
              <a:ext cx="555663" cy="209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latinLnBrk="0">
                <a:defRPr/>
              </a:pPr>
              <a:r>
                <a:rPr lang="ko-KR" altLang="en-US" sz="1200" b="1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활용기관</a:t>
              </a:r>
            </a:p>
          </p:txBody>
        </p:sp>
        <p:sp>
          <p:nvSpPr>
            <p:cNvPr id="303" name="AutoShape 1151"/>
            <p:cNvSpPr>
              <a:spLocks noChangeArrowheads="1"/>
            </p:cNvSpPr>
            <p:nvPr/>
          </p:nvSpPr>
          <p:spPr bwMode="auto">
            <a:xfrm>
              <a:off x="8747129" y="1808659"/>
              <a:ext cx="901513" cy="935785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957263" latinLnBrk="0">
                <a:defRPr/>
              </a:pPr>
              <a:r>
                <a:rPr lang="ko-KR" altLang="en-US" sz="1100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경찰청</a:t>
              </a: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ko-KR" altLang="en-US" sz="1100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4" name="AutoShape 1151"/>
            <p:cNvSpPr>
              <a:spLocks noChangeArrowheads="1"/>
            </p:cNvSpPr>
            <p:nvPr/>
          </p:nvSpPr>
          <p:spPr bwMode="auto">
            <a:xfrm>
              <a:off x="8758230" y="2789407"/>
              <a:ext cx="901513" cy="1379368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957263" latinLnBrk="0">
                <a:defRPr/>
              </a:pPr>
              <a:r>
                <a:rPr lang="ko-KR" altLang="en-US" sz="1100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</a:t>
              </a: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ko-KR" altLang="en-US" sz="1100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05" name="그림 30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30396" y="2188899"/>
              <a:ext cx="747847" cy="458628"/>
            </a:xfrm>
            <a:prstGeom prst="rect">
              <a:avLst/>
            </a:prstGeom>
          </p:spPr>
        </p:pic>
        <p:sp>
          <p:nvSpPr>
            <p:cNvPr id="306" name="AutoShape 1151"/>
            <p:cNvSpPr>
              <a:spLocks noChangeArrowheads="1"/>
            </p:cNvSpPr>
            <p:nvPr/>
          </p:nvSpPr>
          <p:spPr bwMode="auto">
            <a:xfrm>
              <a:off x="8758230" y="4223971"/>
              <a:ext cx="901513" cy="937106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957263" latinLnBrk="0">
                <a:defRPr/>
              </a:pPr>
              <a:r>
                <a:rPr lang="ko-KR" altLang="en-US" sz="1100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경찰청</a:t>
              </a: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ko-KR" altLang="en-US" sz="1100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7" name="AutoShape 1151"/>
            <p:cNvSpPr>
              <a:spLocks noChangeArrowheads="1"/>
            </p:cNvSpPr>
            <p:nvPr/>
          </p:nvSpPr>
          <p:spPr bwMode="auto">
            <a:xfrm>
              <a:off x="8705335" y="4272829"/>
              <a:ext cx="960129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u="sng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지자체</a:t>
              </a:r>
            </a:p>
          </p:txBody>
        </p:sp>
        <p:sp>
          <p:nvSpPr>
            <p:cNvPr id="308" name="AutoShape 1151"/>
            <p:cNvSpPr>
              <a:spLocks noChangeArrowheads="1"/>
            </p:cNvSpPr>
            <p:nvPr/>
          </p:nvSpPr>
          <p:spPr bwMode="auto">
            <a:xfrm>
              <a:off x="8758230" y="5223208"/>
              <a:ext cx="901513" cy="1126824"/>
            </a:xfrm>
            <a:prstGeom prst="roundRect">
              <a:avLst>
                <a:gd name="adj" fmla="val 833"/>
              </a:avLst>
            </a:prstGeom>
            <a:solidFill>
              <a:srgbClr val="FFFF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957263" latinLnBrk="0">
                <a:defRPr/>
              </a:pPr>
              <a:r>
                <a:rPr lang="ko-KR" altLang="en-US" sz="1100" kern="0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경찰청</a:t>
              </a: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en-US" altLang="ko-KR" sz="1100" kern="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957263" latinLnBrk="0">
                <a:defRPr/>
              </a:pPr>
              <a:endParaRPr lang="ko-KR" altLang="en-US" sz="1100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09" name="그림 30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623" y="5737712"/>
              <a:ext cx="424579" cy="404791"/>
            </a:xfrm>
            <a:prstGeom prst="rect">
              <a:avLst/>
            </a:prstGeom>
          </p:spPr>
        </p:pic>
        <p:sp>
          <p:nvSpPr>
            <p:cNvPr id="310" name="AutoShape 1151"/>
            <p:cNvSpPr>
              <a:spLocks noChangeArrowheads="1"/>
            </p:cNvSpPr>
            <p:nvPr/>
          </p:nvSpPr>
          <p:spPr bwMode="auto">
            <a:xfrm>
              <a:off x="8758539" y="6173693"/>
              <a:ext cx="960129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앱 개발자</a:t>
              </a:r>
            </a:p>
          </p:txBody>
        </p:sp>
        <p:pic>
          <p:nvPicPr>
            <p:cNvPr id="311" name="그림 31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620" y="5268172"/>
              <a:ext cx="692053" cy="331193"/>
            </a:xfrm>
            <a:prstGeom prst="rect">
              <a:avLst/>
            </a:prstGeom>
          </p:spPr>
        </p:pic>
        <p:sp>
          <p:nvSpPr>
            <p:cNvPr id="312" name="AutoShape 1151"/>
            <p:cNvSpPr>
              <a:spLocks noChangeArrowheads="1"/>
            </p:cNvSpPr>
            <p:nvPr/>
          </p:nvSpPr>
          <p:spPr bwMode="auto">
            <a:xfrm>
              <a:off x="8748618" y="5600561"/>
              <a:ext cx="960129" cy="160026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일반시민</a:t>
              </a:r>
            </a:p>
          </p:txBody>
        </p:sp>
        <p:grpSp>
          <p:nvGrpSpPr>
            <p:cNvPr id="313" name="그룹 312"/>
            <p:cNvGrpSpPr/>
            <p:nvPr/>
          </p:nvGrpSpPr>
          <p:grpSpPr>
            <a:xfrm>
              <a:off x="2073820" y="1781063"/>
              <a:ext cx="1271531" cy="618038"/>
              <a:chOff x="2073820" y="1781065"/>
              <a:chExt cx="1477783" cy="618038"/>
            </a:xfrm>
          </p:grpSpPr>
          <p:sp>
            <p:nvSpPr>
              <p:cNvPr id="340" name="AutoShape 296"/>
              <p:cNvSpPr>
                <a:spLocks noChangeArrowheads="1"/>
              </p:cNvSpPr>
              <p:nvPr/>
            </p:nvSpPr>
            <p:spPr bwMode="auto">
              <a:xfrm>
                <a:off x="2073820" y="1781065"/>
                <a:ext cx="1477783" cy="618038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1" name="AutoShape 1151"/>
              <p:cNvSpPr>
                <a:spLocks noChangeArrowheads="1"/>
              </p:cNvSpPr>
              <p:nvPr/>
            </p:nvSpPr>
            <p:spPr bwMode="auto">
              <a:xfrm>
                <a:off x="2111397" y="2024142"/>
                <a:ext cx="1402628" cy="320053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폐기물 처리 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지능형 감시</a:t>
                </a:r>
              </a:p>
            </p:txBody>
          </p:sp>
          <p:sp>
            <p:nvSpPr>
              <p:cNvPr id="342" name="모서리가 둥근 직사각형 341"/>
              <p:cNvSpPr/>
              <p:nvPr/>
            </p:nvSpPr>
            <p:spPr>
              <a:xfrm>
                <a:off x="2085298" y="1781474"/>
                <a:ext cx="1454826" cy="168539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Ins="216000" anchor="ctr"/>
              <a:lstStyle/>
              <a:p>
                <a:pPr algn="ctr" latinLnBrk="0">
                  <a:defRPr/>
                </a:pPr>
                <a:r>
                  <a:rPr lang="ko-KR" altLang="en-US" sz="1000" b="1" u="sng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환경범죄예측</a:t>
                </a:r>
                <a:endParaRPr lang="en-US" altLang="ko-KR" sz="1000" b="1" u="sng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14" name="그룹 313"/>
            <p:cNvGrpSpPr/>
            <p:nvPr/>
          </p:nvGrpSpPr>
          <p:grpSpPr>
            <a:xfrm>
              <a:off x="4520951" y="1781063"/>
              <a:ext cx="1684861" cy="618043"/>
              <a:chOff x="4520952" y="1781063"/>
              <a:chExt cx="1440160" cy="618043"/>
            </a:xfrm>
          </p:grpSpPr>
          <p:sp>
            <p:nvSpPr>
              <p:cNvPr id="335" name="AutoShape 296"/>
              <p:cNvSpPr>
                <a:spLocks noChangeArrowheads="1"/>
              </p:cNvSpPr>
              <p:nvPr/>
            </p:nvSpPr>
            <p:spPr bwMode="auto">
              <a:xfrm>
                <a:off x="5277037" y="1781063"/>
                <a:ext cx="540060" cy="618043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6" name="AutoShape 296"/>
              <p:cNvSpPr>
                <a:spLocks noChangeArrowheads="1"/>
              </p:cNvSpPr>
              <p:nvPr/>
            </p:nvSpPr>
            <p:spPr bwMode="auto">
              <a:xfrm>
                <a:off x="4628397" y="1781063"/>
                <a:ext cx="635192" cy="603626"/>
              </a:xfrm>
              <a:prstGeom prst="roundRect">
                <a:avLst>
                  <a:gd name="adj" fmla="val 5625"/>
                </a:avLst>
              </a:prstGeom>
              <a:solidFill>
                <a:srgbClr val="808080">
                  <a:lumMod val="40000"/>
                  <a:lumOff val="60000"/>
                </a:srgb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lIns="77109" tIns="38555" rIns="77109" bIns="38555" anchor="ctr"/>
              <a:lstStyle/>
              <a:p>
                <a:pPr algn="ctr" latinLnBrk="0">
                  <a:defRPr/>
                </a:pPr>
                <a:endParaRPr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7" name="AutoShape 1151"/>
              <p:cNvSpPr>
                <a:spLocks noChangeArrowheads="1"/>
              </p:cNvSpPr>
              <p:nvPr/>
            </p:nvSpPr>
            <p:spPr bwMode="auto">
              <a:xfrm>
                <a:off x="5123635" y="2055692"/>
                <a:ext cx="837477" cy="320053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협의기준</a:t>
                </a:r>
                <a:endParaRPr lang="en-US" altLang="ko-KR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모니터링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8" name="AutoShape 1151"/>
              <p:cNvSpPr>
                <a:spLocks noChangeArrowheads="1"/>
              </p:cNvSpPr>
              <p:nvPr/>
            </p:nvSpPr>
            <p:spPr bwMode="auto">
              <a:xfrm>
                <a:off x="4520952" y="2043997"/>
                <a:ext cx="837477" cy="320053"/>
              </a:xfrm>
              <a:prstGeom prst="roundRect">
                <a:avLst>
                  <a:gd name="adj" fmla="val 3889"/>
                </a:avLst>
              </a:prstGeom>
              <a:noFill/>
              <a:ln w="6350" algn="ctr">
                <a:noFill/>
                <a:round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957263" latinLnBrk="0">
                  <a:defRPr/>
                </a:pPr>
                <a:r>
                  <a:rPr lang="en-US" altLang="ko-KR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AI </a:t>
                </a: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기반</a:t>
                </a:r>
                <a:endParaRPr lang="en-US" altLang="ko-KR" sz="9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957263" latinLnBrk="0">
                  <a:defRPr/>
                </a:pPr>
                <a:r>
                  <a:rPr lang="ko-KR" altLang="en-US" sz="9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입지분석</a:t>
                </a:r>
              </a:p>
            </p:txBody>
          </p:sp>
          <p:sp>
            <p:nvSpPr>
              <p:cNvPr id="339" name="모서리가 둥근 직사각형 338"/>
              <p:cNvSpPr/>
              <p:nvPr/>
            </p:nvSpPr>
            <p:spPr>
              <a:xfrm>
                <a:off x="4645382" y="1781474"/>
                <a:ext cx="1171715" cy="168539"/>
              </a:xfrm>
              <a:prstGeom prst="roundRect">
                <a:avLst>
                  <a:gd name="adj" fmla="val 6577"/>
                </a:avLst>
              </a:prstGeom>
              <a:solidFill>
                <a:srgbClr val="4F81BD">
                  <a:lumMod val="40000"/>
                  <a:lumOff val="60000"/>
                </a:srgb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Ins="216000" anchor="ctr"/>
              <a:lstStyle/>
              <a:p>
                <a:pPr algn="ctr" latinLnBrk="0">
                  <a:defRPr/>
                </a:pPr>
                <a:r>
                  <a:rPr lang="ko-KR" altLang="en-US" sz="1000" b="1" u="sng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환경영향평가</a:t>
                </a:r>
                <a:endParaRPr lang="en-US" altLang="ko-KR" sz="1000" b="1" u="sng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315" name="모서리가 둥근 직사각형 314"/>
            <p:cNvSpPr/>
            <p:nvPr/>
          </p:nvSpPr>
          <p:spPr>
            <a:xfrm>
              <a:off x="6080372" y="1779436"/>
              <a:ext cx="733364" cy="168539"/>
            </a:xfrm>
            <a:prstGeom prst="roundRect">
              <a:avLst>
                <a:gd name="adj" fmla="val 6577"/>
              </a:avLst>
            </a:prstGeom>
            <a:solidFill>
              <a:srgbClr val="4F81BD">
                <a:lumMod val="40000"/>
                <a:lumOff val="60000"/>
              </a:srgbClr>
            </a:solidFill>
            <a:ln w="6350" cap="flat" cmpd="sng" algn="ctr">
              <a:noFill/>
              <a:prstDash val="solid"/>
            </a:ln>
            <a:effectLst/>
          </p:spPr>
          <p:txBody>
            <a:bodyPr rIns="216000" anchor="ctr"/>
            <a:lstStyle/>
            <a:p>
              <a:pPr algn="ctr" latinLnBrk="0">
                <a:defRPr/>
              </a:pPr>
              <a:r>
                <a:rPr lang="ko-KR" altLang="en-US" sz="1000" b="1" u="sng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기타</a:t>
              </a:r>
              <a:endParaRPr lang="en-US" altLang="ko-KR" sz="1000" b="1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16" name="Picture 2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 t="6701" r="14794" b="2284"/>
            <a:stretch/>
          </p:blipFill>
          <p:spPr bwMode="auto">
            <a:xfrm>
              <a:off x="8839296" y="1861758"/>
              <a:ext cx="684550" cy="260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7" name="그림 31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38" y="5320278"/>
              <a:ext cx="768713" cy="301791"/>
            </a:xfrm>
            <a:prstGeom prst="rect">
              <a:avLst/>
            </a:prstGeom>
          </p:spPr>
        </p:pic>
        <p:pic>
          <p:nvPicPr>
            <p:cNvPr id="318" name="그림 3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06" y="2816932"/>
              <a:ext cx="869086" cy="220466"/>
            </a:xfrm>
            <a:prstGeom prst="rect">
              <a:avLst/>
            </a:prstGeom>
          </p:spPr>
        </p:pic>
        <p:pic>
          <p:nvPicPr>
            <p:cNvPr id="319" name="그림 31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30" y="3609020"/>
              <a:ext cx="494246" cy="494246"/>
            </a:xfrm>
            <a:prstGeom prst="rect">
              <a:avLst/>
            </a:prstGeom>
          </p:spPr>
        </p:pic>
        <p:pic>
          <p:nvPicPr>
            <p:cNvPr id="320" name="그림 31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43" y="2304361"/>
              <a:ext cx="512571" cy="512571"/>
            </a:xfrm>
            <a:prstGeom prst="rect">
              <a:avLst/>
            </a:prstGeom>
          </p:spPr>
        </p:pic>
        <p:pic>
          <p:nvPicPr>
            <p:cNvPr id="321" name="그림 32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19" y="5065276"/>
              <a:ext cx="815990" cy="260171"/>
            </a:xfrm>
            <a:prstGeom prst="rect">
              <a:avLst/>
            </a:prstGeom>
          </p:spPr>
        </p:pic>
        <p:pic>
          <p:nvPicPr>
            <p:cNvPr id="322" name="그림 32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97" y="3048898"/>
              <a:ext cx="596126" cy="596126"/>
            </a:xfrm>
            <a:prstGeom prst="rect">
              <a:avLst/>
            </a:prstGeom>
          </p:spPr>
        </p:pic>
        <p:pic>
          <p:nvPicPr>
            <p:cNvPr id="323" name="그림 322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80" y="5699388"/>
              <a:ext cx="509030" cy="332512"/>
            </a:xfrm>
            <a:prstGeom prst="rect">
              <a:avLst/>
            </a:prstGeom>
          </p:spPr>
        </p:pic>
        <p:pic>
          <p:nvPicPr>
            <p:cNvPr id="324" name="그림 323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57" y="6065759"/>
              <a:ext cx="764134" cy="232822"/>
            </a:xfrm>
            <a:prstGeom prst="rect">
              <a:avLst/>
            </a:prstGeom>
          </p:spPr>
        </p:pic>
        <p:pic>
          <p:nvPicPr>
            <p:cNvPr id="325" name="그림 32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342" y="2907792"/>
              <a:ext cx="869086" cy="220466"/>
            </a:xfrm>
            <a:prstGeom prst="rect">
              <a:avLst/>
            </a:prstGeom>
          </p:spPr>
        </p:pic>
        <p:pic>
          <p:nvPicPr>
            <p:cNvPr id="326" name="그림 325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547" y="3105465"/>
              <a:ext cx="701300" cy="406270"/>
            </a:xfrm>
            <a:prstGeom prst="rect">
              <a:avLst/>
            </a:prstGeom>
          </p:spPr>
        </p:pic>
        <p:pic>
          <p:nvPicPr>
            <p:cNvPr id="327" name="그림 32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990" y="3568188"/>
              <a:ext cx="535296" cy="535296"/>
            </a:xfrm>
            <a:prstGeom prst="rect">
              <a:avLst/>
            </a:prstGeom>
          </p:spPr>
        </p:pic>
        <p:pic>
          <p:nvPicPr>
            <p:cNvPr id="328" name="그림 327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19" y="1820102"/>
              <a:ext cx="809714" cy="540000"/>
            </a:xfrm>
            <a:prstGeom prst="rect">
              <a:avLst/>
            </a:prstGeom>
          </p:spPr>
        </p:pic>
        <p:sp>
          <p:nvSpPr>
            <p:cNvPr id="329" name="AutoShape 296"/>
            <p:cNvSpPr>
              <a:spLocks noChangeArrowheads="1"/>
            </p:cNvSpPr>
            <p:nvPr/>
          </p:nvSpPr>
          <p:spPr bwMode="auto">
            <a:xfrm>
              <a:off x="3412916" y="1781063"/>
              <a:ext cx="1188700" cy="603626"/>
            </a:xfrm>
            <a:prstGeom prst="roundRect">
              <a:avLst>
                <a:gd name="adj" fmla="val 5625"/>
              </a:avLst>
            </a:prstGeom>
            <a:solidFill>
              <a:srgbClr val="808080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77109" tIns="38555" rIns="77109" bIns="38555"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0" name="AutoShape 1151"/>
            <p:cNvSpPr>
              <a:spLocks noChangeArrowheads="1"/>
            </p:cNvSpPr>
            <p:nvPr/>
          </p:nvSpPr>
          <p:spPr bwMode="auto">
            <a:xfrm>
              <a:off x="3368824" y="2043999"/>
              <a:ext cx="1242177" cy="320053"/>
            </a:xfrm>
            <a:prstGeom prst="roundRect">
              <a:avLst>
                <a:gd name="adj" fmla="val 388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57263" latinLnBrk="0">
                <a:defRPr/>
              </a:pPr>
              <a:r>
                <a: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악취진단</a:t>
              </a:r>
            </a:p>
            <a:p>
              <a:pPr algn="ctr" defTabSz="957263" latinLnBrk="0">
                <a:defRPr/>
              </a:pPr>
              <a:r>
                <a: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예측</a:t>
              </a:r>
            </a:p>
          </p:txBody>
        </p:sp>
        <p:sp>
          <p:nvSpPr>
            <p:cNvPr id="331" name="모서리가 둥근 직사각형 330"/>
            <p:cNvSpPr/>
            <p:nvPr/>
          </p:nvSpPr>
          <p:spPr>
            <a:xfrm>
              <a:off x="3429901" y="1781474"/>
              <a:ext cx="1171715" cy="168539"/>
            </a:xfrm>
            <a:prstGeom prst="roundRect">
              <a:avLst>
                <a:gd name="adj" fmla="val 6577"/>
              </a:avLst>
            </a:prstGeom>
            <a:solidFill>
              <a:srgbClr val="4F81BD">
                <a:lumMod val="40000"/>
                <a:lumOff val="60000"/>
              </a:srgbClr>
            </a:solidFill>
            <a:ln w="6350" cap="flat" cmpd="sng" algn="ctr">
              <a:noFill/>
              <a:prstDash val="solid"/>
            </a:ln>
            <a:effectLst/>
          </p:spPr>
          <p:txBody>
            <a:bodyPr rIns="216000" anchor="ctr"/>
            <a:lstStyle/>
            <a:p>
              <a:pPr algn="ctr" latinLnBrk="0">
                <a:defRPr/>
              </a:pPr>
              <a:r>
                <a:rPr lang="ko-KR" altLang="en-US" sz="1000" b="1" u="sng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통합환경관리</a:t>
              </a:r>
              <a:endParaRPr lang="en-US" altLang="ko-KR" sz="1000" b="1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32" name="그림 33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50" y="4223971"/>
              <a:ext cx="785088" cy="291024"/>
            </a:xfrm>
            <a:prstGeom prst="rect">
              <a:avLst/>
            </a:prstGeom>
          </p:spPr>
        </p:pic>
        <p:pic>
          <p:nvPicPr>
            <p:cNvPr id="333" name="그림 33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11" y="4648018"/>
              <a:ext cx="801827" cy="200457"/>
            </a:xfrm>
            <a:prstGeom prst="rect">
              <a:avLst/>
            </a:prstGeom>
          </p:spPr>
        </p:pic>
        <p:pic>
          <p:nvPicPr>
            <p:cNvPr id="334" name="그림 333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1810" y="4545124"/>
              <a:ext cx="869086" cy="425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9847" y="388446"/>
            <a:ext cx="6652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3.6.1 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환경정보를 위한 빅데이터 플랫폼 구축 </a:t>
            </a:r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315885" y="1147158"/>
            <a:ext cx="9268690" cy="5112326"/>
            <a:chOff x="200023" y="883013"/>
            <a:chExt cx="9505952" cy="5498130"/>
          </a:xfrm>
        </p:grpSpPr>
        <p:sp>
          <p:nvSpPr>
            <p:cNvPr id="36" name="Rectangle 94"/>
            <p:cNvSpPr>
              <a:spLocks noChangeArrowheads="1"/>
            </p:cNvSpPr>
            <p:nvPr/>
          </p:nvSpPr>
          <p:spPr bwMode="auto">
            <a:xfrm flipH="1">
              <a:off x="200024" y="889024"/>
              <a:ext cx="1080568" cy="432000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80593" y="887776"/>
              <a:ext cx="3672408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환경정보를 위한 빅데이터 플랫폼 구축</a:t>
              </a:r>
            </a:p>
          </p:txBody>
        </p:sp>
        <p:sp>
          <p:nvSpPr>
            <p:cNvPr id="39" name="Rectangle 94"/>
            <p:cNvSpPr>
              <a:spLocks noChangeArrowheads="1"/>
            </p:cNvSpPr>
            <p:nvPr/>
          </p:nvSpPr>
          <p:spPr bwMode="auto">
            <a:xfrm flipH="1">
              <a:off x="4950904" y="888508"/>
              <a:ext cx="1080000" cy="432000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추진전략명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030905" y="883013"/>
              <a:ext cx="3672000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공동활용기반 마련</a:t>
              </a:r>
            </a:p>
          </p:txBody>
        </p:sp>
        <p:sp>
          <p:nvSpPr>
            <p:cNvPr id="42" name="Rectangle 94"/>
            <p:cNvSpPr>
              <a:spLocks noChangeArrowheads="1"/>
            </p:cNvSpPr>
            <p:nvPr/>
          </p:nvSpPr>
          <p:spPr bwMode="auto">
            <a:xfrm flipH="1">
              <a:off x="200023" y="1357770"/>
              <a:ext cx="1080568" cy="432000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추진과제정의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280591" y="1357770"/>
              <a:ext cx="8425382" cy="43200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환경정보를 연계 및 수집하여 처리한 후 저장하고 서비스 등이 가능한 인프라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솔루션 구축 방안 </a:t>
              </a:r>
            </a:p>
          </p:txBody>
        </p:sp>
        <p:sp>
          <p:nvSpPr>
            <p:cNvPr id="44" name="Rectangle 94"/>
            <p:cNvSpPr>
              <a:spLocks noChangeArrowheads="1"/>
            </p:cNvSpPr>
            <p:nvPr/>
          </p:nvSpPr>
          <p:spPr bwMode="auto">
            <a:xfrm flipH="1">
              <a:off x="200023" y="1826517"/>
              <a:ext cx="1080568" cy="2147716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</a:t>
              </a:r>
              <a:r>
                <a:rPr kumimoji="0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시사점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0591" y="1826517"/>
              <a:ext cx="3672409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GIS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 대표되는 공간정보를 충분히 활용할 수 있도록 인프라와 데이터 관리 방안 마련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필요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각종 환경정책을 체계적으로 지원하는 시스템 마련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개인의 독특한 환경에 따른 환경요소 식별 및 환경서비스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 모델링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 엔진 등 빅데이터 분석환경의 최적화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중요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플랫폼의 클라우드 활용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범위를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감안 필요</a:t>
              </a:r>
            </a:p>
          </p:txBody>
        </p:sp>
        <p:sp>
          <p:nvSpPr>
            <p:cNvPr id="46" name="Rectangle 94"/>
            <p:cNvSpPr>
              <a:spLocks noChangeArrowheads="1"/>
            </p:cNvSpPr>
            <p:nvPr/>
          </p:nvSpPr>
          <p:spPr bwMode="auto">
            <a:xfrm flipH="1">
              <a:off x="200023" y="4018586"/>
              <a:ext cx="1080568" cy="1524964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기대효과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80591" y="4018586"/>
              <a:ext cx="3672409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통합과 표준화를 위한 기반이 마련되어 과학적 환경행정이 가능한 토대 확보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지능화된 서비스 체계가 마련되어 대국민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민간 등 다양한 이해관계자들을 위해 유연한 서비스 제공 가능</a:t>
              </a:r>
            </a:p>
          </p:txBody>
        </p:sp>
        <p:sp>
          <p:nvSpPr>
            <p:cNvPr id="48" name="Rectangle 94"/>
            <p:cNvSpPr>
              <a:spLocks noChangeArrowheads="1"/>
            </p:cNvSpPr>
            <p:nvPr/>
          </p:nvSpPr>
          <p:spPr bwMode="auto">
            <a:xfrm flipH="1">
              <a:off x="4955094" y="1826517"/>
              <a:ext cx="1080568" cy="2147716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</a:t>
              </a:r>
              <a:r>
                <a:rPr kumimoji="0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개선기회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035663" y="1826517"/>
              <a:ext cx="3670312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GIS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기반의 공간정보를 구축하기 위한 인프라와 관리 방안 필요 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중심의 융복합이 가능한 빅데이터 플랫폼 도입 추진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사용자의 처한 상황에 따라 유기적으로 대응할 수 있는 서비스 활용 플랫폼 구성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최적화된 빅데이터 분석환경 프레임워크 구성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Rectangle 94"/>
            <p:cNvSpPr>
              <a:spLocks noChangeArrowheads="1"/>
            </p:cNvSpPr>
            <p:nvPr/>
          </p:nvSpPr>
          <p:spPr bwMode="auto">
            <a:xfrm flipH="1">
              <a:off x="4955094" y="4015707"/>
              <a:ext cx="1080568" cy="1524964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고려사항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35663" y="4015707"/>
              <a:ext cx="3670312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보유 현황에 따른 연계 및 수집 플랫폼 확대 방안 고려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공공데이터 개방과 관련한 서비스 제공체계 고려</a:t>
              </a:r>
            </a:p>
          </p:txBody>
        </p:sp>
        <p:sp>
          <p:nvSpPr>
            <p:cNvPr id="52" name="Rectangle 94"/>
            <p:cNvSpPr>
              <a:spLocks noChangeArrowheads="1"/>
            </p:cNvSpPr>
            <p:nvPr/>
          </p:nvSpPr>
          <p:spPr bwMode="auto">
            <a:xfrm flipH="1">
              <a:off x="208396" y="5589240"/>
              <a:ext cx="1072195" cy="791903"/>
            </a:xfrm>
            <a:prstGeom prst="rect">
              <a:avLst/>
            </a:prstGeom>
            <a:solidFill>
              <a:srgbClr val="2E75B6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과제영역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275259" y="5589240"/>
              <a:ext cx="2016000" cy="791903"/>
              <a:chOff x="1275259" y="5589240"/>
              <a:chExt cx="2016000" cy="791903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275259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플랫폼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(Platform)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 bwMode="auto">
              <a:xfrm>
                <a:off x="2838329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429524" y="5589240"/>
              <a:ext cx="2016000" cy="791903"/>
              <a:chOff x="3429524" y="5589240"/>
              <a:chExt cx="2016000" cy="791903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429524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거버넌스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(Governance)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4987326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59750" y="5589240"/>
              <a:ext cx="2016000" cy="791903"/>
              <a:chOff x="5559750" y="5589240"/>
              <a:chExt cx="2016000" cy="791903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559750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서비스 과제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(Service Subject)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7103715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689975" y="5589240"/>
              <a:ext cx="2016000" cy="791903"/>
              <a:chOff x="7689975" y="5589240"/>
              <a:chExt cx="2016000" cy="79190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7689975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기타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(Etc.)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9249441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모서리가 둥근 직사각형 122"/>
          <p:cNvSpPr/>
          <p:nvPr/>
        </p:nvSpPr>
        <p:spPr bwMode="auto">
          <a:xfrm>
            <a:off x="2891849" y="1532653"/>
            <a:ext cx="6601286" cy="4701892"/>
          </a:xfrm>
          <a:prstGeom prst="roundRect">
            <a:avLst>
              <a:gd name="adj" fmla="val 1975"/>
            </a:avLst>
          </a:prstGeom>
          <a:solidFill>
            <a:srgbClr val="FFFFFF"/>
          </a:solidFill>
          <a:ln w="28575">
            <a:solidFill>
              <a:srgbClr val="00B0F0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 defTabSz="457200">
              <a:lnSpc>
                <a:spcPct val="97000"/>
              </a:lnSpc>
              <a:buClr>
                <a:srgbClr val="000600"/>
              </a:buClr>
              <a:buSzPct val="100000"/>
              <a:buFont typeface="Wingdings" pitchFamily="2" charset="2"/>
              <a:buChar char="n"/>
              <a:defRPr/>
            </a:pPr>
            <a:endParaRPr lang="ko-KR" altLang="en-US" sz="1000" b="1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ＭＳ Ｐゴシック" charset="-128"/>
            </a:endParaRPr>
          </a:p>
        </p:txBody>
      </p:sp>
      <p:sp>
        <p:nvSpPr>
          <p:cNvPr id="205" name="AutoShape 9"/>
          <p:cNvSpPr>
            <a:spLocks noChangeArrowheads="1"/>
          </p:cNvSpPr>
          <p:nvPr/>
        </p:nvSpPr>
        <p:spPr bwMode="auto">
          <a:xfrm>
            <a:off x="2998320" y="1607483"/>
            <a:ext cx="1118432" cy="3591862"/>
          </a:xfrm>
          <a:prstGeom prst="roundRect">
            <a:avLst>
              <a:gd name="adj" fmla="val 7616"/>
            </a:avLst>
          </a:prstGeom>
          <a:solidFill>
            <a:schemeClr val="accent5">
              <a:lumMod val="20000"/>
              <a:lumOff val="80000"/>
            </a:schemeClr>
          </a:solidFill>
          <a:ln w="0" cap="flat" cmpd="sng" algn="ctr">
            <a:noFill/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4" name="AutoShape 9"/>
          <p:cNvSpPr>
            <a:spLocks noChangeArrowheads="1"/>
          </p:cNvSpPr>
          <p:nvPr/>
        </p:nvSpPr>
        <p:spPr bwMode="auto">
          <a:xfrm>
            <a:off x="7008778" y="4900025"/>
            <a:ext cx="2377882" cy="119728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0" name="AutoShape 9"/>
          <p:cNvSpPr>
            <a:spLocks noChangeArrowheads="1"/>
          </p:cNvSpPr>
          <p:nvPr/>
        </p:nvSpPr>
        <p:spPr bwMode="auto">
          <a:xfrm>
            <a:off x="4775334" y="4900025"/>
            <a:ext cx="2055993" cy="119728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AutoShape 9"/>
          <p:cNvSpPr>
            <a:spLocks noChangeArrowheads="1"/>
          </p:cNvSpPr>
          <p:nvPr/>
        </p:nvSpPr>
        <p:spPr bwMode="auto">
          <a:xfrm>
            <a:off x="7647613" y="3203910"/>
            <a:ext cx="1739048" cy="112245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6" name="AutoShape 9"/>
          <p:cNvSpPr>
            <a:spLocks noChangeArrowheads="1"/>
          </p:cNvSpPr>
          <p:nvPr/>
        </p:nvSpPr>
        <p:spPr bwMode="auto">
          <a:xfrm>
            <a:off x="4953000" y="3203910"/>
            <a:ext cx="2405355" cy="112245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AutoShape 9"/>
          <p:cNvSpPr>
            <a:spLocks noChangeArrowheads="1"/>
          </p:cNvSpPr>
          <p:nvPr/>
        </p:nvSpPr>
        <p:spPr bwMode="auto">
          <a:xfrm>
            <a:off x="8039022" y="1607483"/>
            <a:ext cx="1292862" cy="112245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0" name="AutoShape 9"/>
          <p:cNvSpPr>
            <a:spLocks noChangeArrowheads="1"/>
          </p:cNvSpPr>
          <p:nvPr/>
        </p:nvSpPr>
        <p:spPr bwMode="auto">
          <a:xfrm>
            <a:off x="6664468" y="1607483"/>
            <a:ext cx="1289402" cy="112245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6" name="AutoShape 9"/>
          <p:cNvSpPr>
            <a:spLocks noChangeArrowheads="1"/>
          </p:cNvSpPr>
          <p:nvPr/>
        </p:nvSpPr>
        <p:spPr bwMode="auto">
          <a:xfrm>
            <a:off x="5281076" y="1609184"/>
            <a:ext cx="1289402" cy="1122457"/>
          </a:xfrm>
          <a:prstGeom prst="roundRect">
            <a:avLst>
              <a:gd name="adj" fmla="val 7616"/>
            </a:avLst>
          </a:prstGeom>
          <a:solidFill>
            <a:srgbClr val="E6E6E6"/>
          </a:solidFill>
          <a:ln w="0" cap="flat" cmpd="sng" algn="ctr">
            <a:solidFill>
              <a:srgbClr val="808080">
                <a:lumMod val="60000"/>
                <a:lumOff val="40000"/>
              </a:srgbClr>
            </a:solidFill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</a:t>
            </a:r>
            <a:r>
              <a:rPr lang="ko-KR" altLang="en-US" sz="1100" kern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수립</a:t>
            </a:r>
            <a:endParaRPr lang="en-US" altLang="ko-KR" sz="1100" kern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09847" y="388446"/>
            <a:ext cx="6652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3.6.1 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환경정보를 위한 빅데이터 플랫폼 구축 </a:t>
            </a:r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(2/2)</a:t>
            </a:r>
          </a:p>
        </p:txBody>
      </p:sp>
      <p:sp>
        <p:nvSpPr>
          <p:cNvPr id="124" name="구름 123"/>
          <p:cNvSpPr/>
          <p:nvPr/>
        </p:nvSpPr>
        <p:spPr bwMode="auto">
          <a:xfrm>
            <a:off x="1969087" y="5610914"/>
            <a:ext cx="816288" cy="561229"/>
          </a:xfrm>
          <a:prstGeom prst="cloud">
            <a:avLst/>
          </a:prstGeom>
          <a:solidFill>
            <a:srgbClr val="4EA0D1"/>
          </a:solidFill>
          <a:ln w="0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457200">
              <a:lnSpc>
                <a:spcPct val="97000"/>
              </a:lnSpc>
              <a:buClr>
                <a:srgbClr val="000600"/>
              </a:buClr>
              <a:buSzPct val="100000"/>
              <a:defRPr/>
            </a:pPr>
            <a:r>
              <a:rPr lang="ko-KR" altLang="en-US" sz="10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ＭＳ Ｐゴシック" charset="-128"/>
              </a:rPr>
              <a:t>내부망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82509" y="2260145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환경과학원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90487" y="2917082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환경기술원 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977710" y="2140899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외부데이터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978923" y="4862609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내부데이터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</a:t>
            </a:r>
          </a:p>
        </p:txBody>
      </p:sp>
      <p:sp>
        <p:nvSpPr>
          <p:cNvPr id="129" name="구름 128"/>
          <p:cNvSpPr/>
          <p:nvPr/>
        </p:nvSpPr>
        <p:spPr bwMode="auto">
          <a:xfrm>
            <a:off x="1923228" y="1593152"/>
            <a:ext cx="862148" cy="561229"/>
          </a:xfrm>
          <a:prstGeom prst="cloud">
            <a:avLst/>
          </a:prstGeom>
          <a:solidFill>
            <a:srgbClr val="4EA0D1"/>
          </a:solidFill>
          <a:ln w="0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457200">
              <a:lnSpc>
                <a:spcPct val="97000"/>
              </a:lnSpc>
              <a:buClr>
                <a:srgbClr val="000600"/>
              </a:buClr>
              <a:buSzPct val="100000"/>
              <a:defRPr/>
            </a:pPr>
            <a:r>
              <a:rPr lang="ko-KR" altLang="en-US" sz="10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ＭＳ Ｐゴシック" charset="-128"/>
              </a:rPr>
              <a:t>인터넷 망</a:t>
            </a:r>
          </a:p>
        </p:txBody>
      </p:sp>
      <p:sp>
        <p:nvSpPr>
          <p:cNvPr id="130" name="AutoShape 9"/>
          <p:cNvSpPr>
            <a:spLocks noChangeArrowheads="1"/>
          </p:cNvSpPr>
          <p:nvPr/>
        </p:nvSpPr>
        <p:spPr bwMode="auto">
          <a:xfrm>
            <a:off x="399011" y="1578821"/>
            <a:ext cx="1073206" cy="589891"/>
          </a:xfrm>
          <a:prstGeom prst="roundRect">
            <a:avLst>
              <a:gd name="adj" fmla="val 7616"/>
            </a:avLst>
          </a:prstGeom>
          <a:solidFill>
            <a:schemeClr val="accent1">
              <a:lumMod val="40000"/>
              <a:lumOff val="60000"/>
            </a:schemeClr>
          </a:solidFill>
          <a:ln w="0" cap="flat" cmpd="sng" algn="ctr">
            <a:noFill/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공공데이터 포털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defRPr/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민간 데이터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구름 130"/>
          <p:cNvSpPr/>
          <p:nvPr/>
        </p:nvSpPr>
        <p:spPr bwMode="auto">
          <a:xfrm>
            <a:off x="1969088" y="2879601"/>
            <a:ext cx="816288" cy="561229"/>
          </a:xfrm>
          <a:prstGeom prst="cloud">
            <a:avLst/>
          </a:prstGeom>
          <a:solidFill>
            <a:srgbClr val="4EA0D1"/>
          </a:solidFill>
          <a:ln w="0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457200">
              <a:lnSpc>
                <a:spcPct val="97000"/>
              </a:lnSpc>
              <a:buClr>
                <a:srgbClr val="000600"/>
              </a:buClr>
              <a:buSzPct val="100000"/>
              <a:defRPr/>
            </a:pPr>
            <a:r>
              <a:rPr lang="ko-KR" altLang="en-US" sz="10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ＭＳ Ｐゴシック" charset="-128"/>
              </a:rPr>
              <a:t>외부망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22830" y="3590427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대기환경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71188" y="4235066"/>
            <a:ext cx="5212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물환경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98346" y="4890424"/>
            <a:ext cx="5212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상수도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2830" y="5506163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자원순환</a:t>
            </a:r>
          </a:p>
        </p:txBody>
      </p:sp>
      <p:cxnSp>
        <p:nvCxnSpPr>
          <p:cNvPr id="136" name="직선 연결선 135"/>
          <p:cNvCxnSpPr/>
          <p:nvPr/>
        </p:nvCxnSpPr>
        <p:spPr bwMode="auto">
          <a:xfrm>
            <a:off x="1472217" y="2580344"/>
            <a:ext cx="0" cy="935381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/>
          <p:nvPr/>
        </p:nvCxnSpPr>
        <p:spPr bwMode="auto">
          <a:xfrm>
            <a:off x="1472217" y="3839969"/>
            <a:ext cx="0" cy="235716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/>
          <p:cNvCxnSpPr>
            <a:stCxn id="130" idx="3"/>
            <a:endCxn id="129" idx="2"/>
          </p:cNvCxnSpPr>
          <p:nvPr/>
        </p:nvCxnSpPr>
        <p:spPr bwMode="auto">
          <a:xfrm>
            <a:off x="1472217" y="1873767"/>
            <a:ext cx="453685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9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29" y="2447781"/>
            <a:ext cx="496871" cy="523813"/>
          </a:xfrm>
          <a:prstGeom prst="rect">
            <a:avLst/>
          </a:prstGeom>
          <a:noFill/>
        </p:spPr>
      </p:pic>
      <p:pic>
        <p:nvPicPr>
          <p:cNvPr id="140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29" y="3066742"/>
            <a:ext cx="496871" cy="523813"/>
          </a:xfrm>
          <a:prstGeom prst="rect">
            <a:avLst/>
          </a:prstGeom>
          <a:noFill/>
        </p:spPr>
      </p:pic>
      <p:pic>
        <p:nvPicPr>
          <p:cNvPr id="141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29" y="3730486"/>
            <a:ext cx="496871" cy="523813"/>
          </a:xfrm>
          <a:prstGeom prst="rect">
            <a:avLst/>
          </a:prstGeom>
          <a:noFill/>
        </p:spPr>
      </p:pic>
      <p:pic>
        <p:nvPicPr>
          <p:cNvPr id="142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370" y="4434286"/>
            <a:ext cx="496871" cy="523813"/>
          </a:xfrm>
          <a:prstGeom prst="rect">
            <a:avLst/>
          </a:prstGeom>
          <a:noFill/>
        </p:spPr>
      </p:pic>
      <p:pic>
        <p:nvPicPr>
          <p:cNvPr id="143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29" y="5040084"/>
            <a:ext cx="496871" cy="523813"/>
          </a:xfrm>
          <a:prstGeom prst="rect">
            <a:avLst/>
          </a:prstGeom>
          <a:noFill/>
        </p:spPr>
      </p:pic>
      <p:pic>
        <p:nvPicPr>
          <p:cNvPr id="144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29" y="5676143"/>
            <a:ext cx="496871" cy="523813"/>
          </a:xfrm>
          <a:prstGeom prst="rect">
            <a:avLst/>
          </a:prstGeom>
          <a:noFill/>
        </p:spPr>
      </p:pic>
      <p:cxnSp>
        <p:nvCxnSpPr>
          <p:cNvPr id="145" name="직선 연결선 144"/>
          <p:cNvCxnSpPr>
            <a:stCxn id="140" idx="3"/>
          </p:cNvCxnSpPr>
          <p:nvPr/>
        </p:nvCxnSpPr>
        <p:spPr bwMode="auto">
          <a:xfrm>
            <a:off x="1152800" y="3328649"/>
            <a:ext cx="319417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stCxn id="139" idx="3"/>
          </p:cNvCxnSpPr>
          <p:nvPr/>
        </p:nvCxnSpPr>
        <p:spPr bwMode="auto">
          <a:xfrm>
            <a:off x="1152800" y="2709685"/>
            <a:ext cx="319417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직선 연결선 146"/>
          <p:cNvCxnSpPr>
            <a:stCxn id="141" idx="3"/>
          </p:cNvCxnSpPr>
          <p:nvPr/>
        </p:nvCxnSpPr>
        <p:spPr bwMode="auto">
          <a:xfrm>
            <a:off x="1152800" y="4029872"/>
            <a:ext cx="319417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직선 연결선 147"/>
          <p:cNvCxnSpPr>
            <a:stCxn id="142" idx="3"/>
          </p:cNvCxnSpPr>
          <p:nvPr/>
        </p:nvCxnSpPr>
        <p:spPr bwMode="auto">
          <a:xfrm>
            <a:off x="1160241" y="4733672"/>
            <a:ext cx="319417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직선 연결선 148"/>
          <p:cNvCxnSpPr>
            <a:stCxn id="143" idx="3"/>
          </p:cNvCxnSpPr>
          <p:nvPr/>
        </p:nvCxnSpPr>
        <p:spPr bwMode="auto">
          <a:xfrm>
            <a:off x="1152800" y="5301989"/>
            <a:ext cx="319417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직선 연결선 149"/>
          <p:cNvCxnSpPr>
            <a:stCxn id="144" idx="3"/>
          </p:cNvCxnSpPr>
          <p:nvPr/>
        </p:nvCxnSpPr>
        <p:spPr bwMode="auto">
          <a:xfrm>
            <a:off x="1152800" y="5938050"/>
            <a:ext cx="319417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1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4808" y="1611859"/>
            <a:ext cx="496871" cy="523813"/>
          </a:xfrm>
          <a:prstGeom prst="rect">
            <a:avLst/>
          </a:prstGeom>
          <a:noFill/>
        </p:spPr>
      </p:pic>
      <p:pic>
        <p:nvPicPr>
          <p:cNvPr id="152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0076" y="5202337"/>
            <a:ext cx="496871" cy="523813"/>
          </a:xfrm>
          <a:prstGeom prst="rect">
            <a:avLst/>
          </a:prstGeom>
          <a:noFill/>
        </p:spPr>
      </p:pic>
      <p:pic>
        <p:nvPicPr>
          <p:cNvPr id="153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9629" y="4338797"/>
            <a:ext cx="496871" cy="523813"/>
          </a:xfrm>
          <a:prstGeom prst="rect">
            <a:avLst/>
          </a:prstGeom>
          <a:noFill/>
        </p:spPr>
      </p:pic>
      <p:pic>
        <p:nvPicPr>
          <p:cNvPr id="154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5056" y="5202337"/>
            <a:ext cx="496871" cy="523813"/>
          </a:xfrm>
          <a:prstGeom prst="rect">
            <a:avLst/>
          </a:prstGeom>
          <a:noFill/>
        </p:spPr>
      </p:pic>
      <p:cxnSp>
        <p:nvCxnSpPr>
          <p:cNvPr id="155" name="직선 연결선 154"/>
          <p:cNvCxnSpPr>
            <a:stCxn id="151" idx="1"/>
            <a:endCxn id="129" idx="0"/>
          </p:cNvCxnSpPr>
          <p:nvPr/>
        </p:nvCxnSpPr>
        <p:spPr bwMode="auto">
          <a:xfrm flipH="1">
            <a:off x="2784658" y="1873766"/>
            <a:ext cx="480151" cy="1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AutoShape 9"/>
          <p:cNvSpPr>
            <a:spLocks noChangeArrowheads="1"/>
          </p:cNvSpPr>
          <p:nvPr/>
        </p:nvSpPr>
        <p:spPr bwMode="auto">
          <a:xfrm>
            <a:off x="2128796" y="3852399"/>
            <a:ext cx="496871" cy="1496609"/>
          </a:xfrm>
          <a:prstGeom prst="roundRect">
            <a:avLst>
              <a:gd name="adj" fmla="val 7616"/>
            </a:avLst>
          </a:prstGeom>
          <a:solidFill>
            <a:srgbClr val="FFFFFF"/>
          </a:solidFill>
          <a:ln w="28575">
            <a:solidFill>
              <a:srgbClr val="00B0F0"/>
            </a:solidFill>
            <a:prstDash val="sysDash"/>
            <a:round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defTabSz="457200">
              <a:lnSpc>
                <a:spcPct val="97000"/>
              </a:lnSpc>
              <a:spcBef>
                <a:spcPct val="0"/>
              </a:spcBef>
              <a:buClr>
                <a:srgbClr val="000600"/>
              </a:buClr>
              <a:buSzPct val="100000"/>
              <a:buFont typeface="Wingdings" pitchFamily="2" charset="2"/>
              <a:buChar char="n"/>
              <a:defRPr/>
            </a:pPr>
            <a:endParaRPr lang="ko-KR" altLang="en-US" sz="100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ＭＳ Ｐゴシック" charset="-128"/>
            </a:endParaRPr>
          </a:p>
        </p:txBody>
      </p:sp>
      <p:sp>
        <p:nvSpPr>
          <p:cNvPr id="157" name="AutoShape 9"/>
          <p:cNvSpPr>
            <a:spLocks noChangeArrowheads="1"/>
          </p:cNvSpPr>
          <p:nvPr/>
        </p:nvSpPr>
        <p:spPr bwMode="auto">
          <a:xfrm>
            <a:off x="4169517" y="1628956"/>
            <a:ext cx="922760" cy="486398"/>
          </a:xfrm>
          <a:prstGeom prst="roundRect">
            <a:avLst>
              <a:gd name="adj" fmla="val 7616"/>
            </a:avLst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0" cap="flat" cmpd="sng" algn="ctr">
            <a:noFill/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 typeface="Wingdings" pitchFamily="2" charset="2"/>
              <a:buNone/>
              <a:defRPr/>
            </a:pPr>
            <a:r>
              <a:rPr kumimoji="0" lang="ko-KR" altLang="en-US" sz="1000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환경공단</a:t>
            </a:r>
            <a:endParaRPr kumimoji="0" lang="en-US" altLang="ko-KR" sz="1000" kern="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 typeface="Wingdings" pitchFamily="2" charset="2"/>
              <a:buNone/>
              <a:defRPr/>
            </a:pPr>
            <a:r>
              <a:rPr kumimoji="0" lang="ko-KR" altLang="en-US" sz="1000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자료연계</a:t>
            </a:r>
            <a:endParaRPr kumimoji="0" lang="en-US" altLang="ko-KR" sz="1000" kern="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 typeface="Wingdings" pitchFamily="2" charset="2"/>
              <a:buNone/>
              <a:defRPr/>
            </a:pPr>
            <a:r>
              <a:rPr kumimoji="0" lang="ko-KR" altLang="en-US" sz="1000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endParaRPr kumimoji="0" lang="ko-KR" altLang="en-US" sz="1000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8" name="직선 연결선 157"/>
          <p:cNvCxnSpPr/>
          <p:nvPr/>
        </p:nvCxnSpPr>
        <p:spPr bwMode="auto">
          <a:xfrm>
            <a:off x="1472217" y="3166302"/>
            <a:ext cx="489890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직선 연결선 158"/>
          <p:cNvCxnSpPr/>
          <p:nvPr/>
        </p:nvCxnSpPr>
        <p:spPr bwMode="auto">
          <a:xfrm>
            <a:off x="1503329" y="5885250"/>
            <a:ext cx="489890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직선 연결선 159"/>
          <p:cNvCxnSpPr>
            <a:stCxn id="131" idx="1"/>
            <a:endCxn id="156" idx="0"/>
          </p:cNvCxnSpPr>
          <p:nvPr/>
        </p:nvCxnSpPr>
        <p:spPr bwMode="auto">
          <a:xfrm flipH="1">
            <a:off x="2377232" y="3440233"/>
            <a:ext cx="1" cy="412166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직선 연결선 160"/>
          <p:cNvCxnSpPr>
            <a:stCxn id="156" idx="2"/>
            <a:endCxn id="124" idx="3"/>
          </p:cNvCxnSpPr>
          <p:nvPr/>
        </p:nvCxnSpPr>
        <p:spPr bwMode="auto">
          <a:xfrm>
            <a:off x="2377232" y="5349008"/>
            <a:ext cx="0" cy="293995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직선 연결선 161"/>
          <p:cNvCxnSpPr>
            <a:stCxn id="153" idx="1"/>
            <a:endCxn id="156" idx="3"/>
          </p:cNvCxnSpPr>
          <p:nvPr/>
        </p:nvCxnSpPr>
        <p:spPr bwMode="auto">
          <a:xfrm flipH="1">
            <a:off x="2625667" y="4600704"/>
            <a:ext cx="693962" cy="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직선 연결선 162"/>
          <p:cNvCxnSpPr>
            <a:stCxn id="157" idx="1"/>
            <a:endCxn id="151" idx="3"/>
          </p:cNvCxnSpPr>
          <p:nvPr/>
        </p:nvCxnSpPr>
        <p:spPr bwMode="auto">
          <a:xfrm flipH="1">
            <a:off x="3761679" y="1872155"/>
            <a:ext cx="407837" cy="1611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구름 163"/>
          <p:cNvSpPr/>
          <p:nvPr/>
        </p:nvSpPr>
        <p:spPr bwMode="auto">
          <a:xfrm>
            <a:off x="4222753" y="4320090"/>
            <a:ext cx="816288" cy="561229"/>
          </a:xfrm>
          <a:prstGeom prst="cloud">
            <a:avLst/>
          </a:prstGeom>
          <a:solidFill>
            <a:srgbClr val="4EA0D1"/>
          </a:solidFill>
          <a:ln w="0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 defTabSz="457200">
              <a:lnSpc>
                <a:spcPct val="97000"/>
              </a:lnSpc>
              <a:buClr>
                <a:srgbClr val="000600"/>
              </a:buClr>
              <a:buSzPct val="100000"/>
              <a:defRPr/>
            </a:pPr>
            <a:r>
              <a:rPr lang="ko-KR" altLang="en-US" sz="10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ＭＳ Ｐゴシック" charset="-128"/>
              </a:rPr>
              <a:t>공통기반</a:t>
            </a:r>
            <a:endParaRPr lang="en-US" altLang="ko-KR" sz="1000" b="1" kern="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ＭＳ Ｐゴシック" charset="-128"/>
            </a:endParaRPr>
          </a:p>
          <a:p>
            <a:pPr algn="ctr" defTabSz="457200">
              <a:lnSpc>
                <a:spcPct val="97000"/>
              </a:lnSpc>
              <a:buClr>
                <a:srgbClr val="000600"/>
              </a:buClr>
              <a:buSzPct val="100000"/>
              <a:defRPr/>
            </a:pPr>
            <a:r>
              <a:rPr lang="ko-KR" altLang="en-US" sz="10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ＭＳ Ｐゴシック" charset="-128"/>
              </a:rPr>
              <a:t>내부망</a:t>
            </a:r>
          </a:p>
        </p:txBody>
      </p:sp>
      <p:cxnSp>
        <p:nvCxnSpPr>
          <p:cNvPr id="165" name="직선 연결선 164"/>
          <p:cNvCxnSpPr>
            <a:stCxn id="164" idx="2"/>
          </p:cNvCxnSpPr>
          <p:nvPr/>
        </p:nvCxnSpPr>
        <p:spPr bwMode="auto">
          <a:xfrm flipH="1" flipV="1">
            <a:off x="3956572" y="4600704"/>
            <a:ext cx="268713" cy="1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직선 연결선 165"/>
          <p:cNvCxnSpPr>
            <a:stCxn id="157" idx="2"/>
            <a:endCxn id="164" idx="3"/>
          </p:cNvCxnSpPr>
          <p:nvPr/>
        </p:nvCxnSpPr>
        <p:spPr bwMode="auto">
          <a:xfrm>
            <a:off x="4630897" y="2115354"/>
            <a:ext cx="1" cy="2236824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7" name="TextBox 166"/>
          <p:cNvSpPr txBox="1"/>
          <p:nvPr/>
        </p:nvSpPr>
        <p:spPr>
          <a:xfrm>
            <a:off x="7470159" y="580588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데이터 저장 및 관리</a:t>
            </a:r>
          </a:p>
        </p:txBody>
      </p:sp>
      <p:pic>
        <p:nvPicPr>
          <p:cNvPr id="168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3547" y="5202337"/>
            <a:ext cx="496871" cy="523813"/>
          </a:xfrm>
          <a:prstGeom prst="rect">
            <a:avLst/>
          </a:prstGeom>
          <a:noFill/>
        </p:spPr>
      </p:pic>
      <p:pic>
        <p:nvPicPr>
          <p:cNvPr id="169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8535" y="5202337"/>
            <a:ext cx="496871" cy="523813"/>
          </a:xfrm>
          <a:prstGeom prst="rect">
            <a:avLst/>
          </a:prstGeom>
          <a:noFill/>
        </p:spPr>
      </p:pic>
      <p:pic>
        <p:nvPicPr>
          <p:cNvPr id="170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3523" y="5202337"/>
            <a:ext cx="496871" cy="523813"/>
          </a:xfrm>
          <a:prstGeom prst="rect">
            <a:avLst/>
          </a:prstGeom>
          <a:noFill/>
        </p:spPr>
      </p:pic>
      <p:pic>
        <p:nvPicPr>
          <p:cNvPr id="171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8512" y="5202337"/>
            <a:ext cx="496871" cy="523813"/>
          </a:xfrm>
          <a:prstGeom prst="rect">
            <a:avLst/>
          </a:prstGeom>
          <a:noFill/>
        </p:spPr>
      </p:pic>
      <p:sp>
        <p:nvSpPr>
          <p:cNvPr id="172" name="TextBox 171"/>
          <p:cNvSpPr txBox="1"/>
          <p:nvPr/>
        </p:nvSpPr>
        <p:spPr>
          <a:xfrm rot="16200000">
            <a:off x="1568718" y="4340449"/>
            <a:ext cx="157447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ESB</a:t>
            </a:r>
          </a:p>
          <a:p>
            <a:pPr algn="ctr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(Enterprise Service Bus)</a:t>
            </a:r>
            <a:endParaRPr lang="ko-KR" altLang="en-US" sz="1000" b="1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73" name="직선 연결선 172"/>
          <p:cNvCxnSpPr>
            <a:stCxn id="164" idx="0"/>
          </p:cNvCxnSpPr>
          <p:nvPr/>
        </p:nvCxnSpPr>
        <p:spPr bwMode="auto">
          <a:xfrm flipV="1">
            <a:off x="5038361" y="4600703"/>
            <a:ext cx="4099865" cy="2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직선 연결선 174"/>
          <p:cNvCxnSpPr/>
          <p:nvPr/>
        </p:nvCxnSpPr>
        <p:spPr bwMode="auto">
          <a:xfrm>
            <a:off x="8108994" y="4600703"/>
            <a:ext cx="0" cy="29511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1540" y="3540648"/>
            <a:ext cx="496871" cy="523813"/>
          </a:xfrm>
          <a:prstGeom prst="rect">
            <a:avLst/>
          </a:prstGeom>
          <a:noFill/>
        </p:spPr>
      </p:pic>
      <p:pic>
        <p:nvPicPr>
          <p:cNvPr id="177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1682" y="3540648"/>
            <a:ext cx="496871" cy="523813"/>
          </a:xfrm>
          <a:prstGeom prst="rect">
            <a:avLst/>
          </a:prstGeom>
          <a:noFill/>
        </p:spPr>
      </p:pic>
      <p:sp>
        <p:nvSpPr>
          <p:cNvPr id="178" name="TextBox 177"/>
          <p:cNvSpPr txBox="1"/>
          <p:nvPr/>
        </p:nvSpPr>
        <p:spPr>
          <a:xfrm>
            <a:off x="7718595" y="3325759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NOSQL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엔진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8605209" y="3325759"/>
            <a:ext cx="691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엔진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144484" y="4074062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처리</a:t>
            </a:r>
          </a:p>
        </p:txBody>
      </p:sp>
      <p:cxnSp>
        <p:nvCxnSpPr>
          <p:cNvPr id="182" name="직선 연결선 181"/>
          <p:cNvCxnSpPr/>
          <p:nvPr/>
        </p:nvCxnSpPr>
        <p:spPr bwMode="auto">
          <a:xfrm>
            <a:off x="8428412" y="4326367"/>
            <a:ext cx="0" cy="25822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3" name="TextBox 182"/>
          <p:cNvSpPr txBox="1"/>
          <p:nvPr/>
        </p:nvSpPr>
        <p:spPr>
          <a:xfrm>
            <a:off x="5090298" y="3264434"/>
            <a:ext cx="7457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다차원분석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524315" y="3236605"/>
            <a:ext cx="857928" cy="3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latinLnBrk="0" hangingPunct="0">
              <a:lnSpc>
                <a:spcPts val="8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및 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eaLnBrk="0" fontAlgn="base" latinLnBrk="0" hangingPunct="0">
              <a:lnSpc>
                <a:spcPts val="8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의사결정분석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5785185" y="407406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분석</a:t>
            </a:r>
          </a:p>
        </p:txBody>
      </p:sp>
      <p:cxnSp>
        <p:nvCxnSpPr>
          <p:cNvPr id="187" name="직선 연결선 186"/>
          <p:cNvCxnSpPr/>
          <p:nvPr/>
        </p:nvCxnSpPr>
        <p:spPr bwMode="auto">
          <a:xfrm>
            <a:off x="6263473" y="4326367"/>
            <a:ext cx="0" cy="25822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8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8185" y="3540648"/>
            <a:ext cx="496871" cy="523813"/>
          </a:xfrm>
          <a:prstGeom prst="rect">
            <a:avLst/>
          </a:prstGeom>
          <a:noFill/>
        </p:spPr>
      </p:pic>
      <p:sp>
        <p:nvSpPr>
          <p:cNvPr id="189" name="TextBox 188"/>
          <p:cNvSpPr txBox="1"/>
          <p:nvPr/>
        </p:nvSpPr>
        <p:spPr>
          <a:xfrm>
            <a:off x="7050076" y="5005660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네임노드</a:t>
            </a:r>
          </a:p>
        </p:txBody>
      </p:sp>
      <p:cxnSp>
        <p:nvCxnSpPr>
          <p:cNvPr id="191" name="직선 연결선 190"/>
          <p:cNvCxnSpPr/>
          <p:nvPr/>
        </p:nvCxnSpPr>
        <p:spPr bwMode="auto">
          <a:xfrm>
            <a:off x="5944056" y="4600703"/>
            <a:ext cx="0" cy="29511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직선 연결선 191"/>
          <p:cNvCxnSpPr/>
          <p:nvPr/>
        </p:nvCxnSpPr>
        <p:spPr bwMode="auto">
          <a:xfrm flipV="1">
            <a:off x="5234240" y="2991847"/>
            <a:ext cx="4099865" cy="2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직선 연결선 192"/>
          <p:cNvCxnSpPr/>
          <p:nvPr/>
        </p:nvCxnSpPr>
        <p:spPr bwMode="auto">
          <a:xfrm>
            <a:off x="7493800" y="2991847"/>
            <a:ext cx="0" cy="162314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" name="TextBox 193"/>
          <p:cNvSpPr txBox="1"/>
          <p:nvPr/>
        </p:nvSpPr>
        <p:spPr>
          <a:xfrm>
            <a:off x="5125294" y="5805888"/>
            <a:ext cx="1454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보안 및 작업 관리</a:t>
            </a:r>
          </a:p>
        </p:txBody>
      </p:sp>
      <p:pic>
        <p:nvPicPr>
          <p:cNvPr id="195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0322" y="5202337"/>
            <a:ext cx="496871" cy="523813"/>
          </a:xfrm>
          <a:prstGeom prst="rect">
            <a:avLst/>
          </a:prstGeom>
          <a:noFill/>
        </p:spPr>
      </p:pic>
      <p:pic>
        <p:nvPicPr>
          <p:cNvPr id="196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4830" y="5202337"/>
            <a:ext cx="496871" cy="523813"/>
          </a:xfrm>
          <a:prstGeom prst="rect">
            <a:avLst/>
          </a:prstGeom>
          <a:noFill/>
        </p:spPr>
      </p:pic>
      <p:sp>
        <p:nvSpPr>
          <p:cNvPr id="197" name="TextBox 196"/>
          <p:cNvSpPr txBox="1"/>
          <p:nvPr/>
        </p:nvSpPr>
        <p:spPr>
          <a:xfrm>
            <a:off x="4880322" y="5005660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960165" y="5005660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클러스터관리</a:t>
            </a:r>
          </a:p>
        </p:txBody>
      </p:sp>
      <p:pic>
        <p:nvPicPr>
          <p:cNvPr id="199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45025" y="1906804"/>
            <a:ext cx="496871" cy="523813"/>
          </a:xfrm>
          <a:prstGeom prst="rect">
            <a:avLst/>
          </a:prstGeom>
          <a:noFill/>
        </p:spPr>
      </p:pic>
      <p:pic>
        <p:nvPicPr>
          <p:cNvPr id="200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5391" y="1906804"/>
            <a:ext cx="496871" cy="523813"/>
          </a:xfrm>
          <a:prstGeom prst="rect">
            <a:avLst/>
          </a:prstGeom>
          <a:noFill/>
        </p:spPr>
      </p:pic>
      <p:sp>
        <p:nvSpPr>
          <p:cNvPr id="202" name="TextBox 201"/>
          <p:cNvSpPr txBox="1"/>
          <p:nvPr/>
        </p:nvSpPr>
        <p:spPr>
          <a:xfrm>
            <a:off x="8144418" y="2477634"/>
            <a:ext cx="1043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과제별 분석 마트</a:t>
            </a:r>
          </a:p>
        </p:txBody>
      </p:sp>
      <p:cxnSp>
        <p:nvCxnSpPr>
          <p:cNvPr id="203" name="직선 연결선 202"/>
          <p:cNvCxnSpPr/>
          <p:nvPr/>
        </p:nvCxnSpPr>
        <p:spPr bwMode="auto">
          <a:xfrm>
            <a:off x="8656661" y="2729940"/>
            <a:ext cx="0" cy="25822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TextBox 203"/>
          <p:cNvSpPr txBox="1"/>
          <p:nvPr/>
        </p:nvSpPr>
        <p:spPr>
          <a:xfrm>
            <a:off x="8232282" y="1644898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마트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023589" y="3328584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수집</a:t>
            </a:r>
          </a:p>
        </p:txBody>
      </p:sp>
      <p:cxnSp>
        <p:nvCxnSpPr>
          <p:cNvPr id="207" name="Shape 356"/>
          <p:cNvCxnSpPr>
            <a:stCxn id="124" idx="0"/>
            <a:endCxn id="205" idx="2"/>
          </p:cNvCxnSpPr>
          <p:nvPr/>
        </p:nvCxnSpPr>
        <p:spPr bwMode="auto">
          <a:xfrm flipV="1">
            <a:off x="2784695" y="5199345"/>
            <a:ext cx="772841" cy="692183"/>
          </a:xfrm>
          <a:prstGeom prst="bentConnector2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8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4221" y="1906804"/>
            <a:ext cx="496871" cy="523813"/>
          </a:xfrm>
          <a:prstGeom prst="rect">
            <a:avLst/>
          </a:prstGeom>
          <a:noFill/>
        </p:spPr>
      </p:pic>
      <p:pic>
        <p:nvPicPr>
          <p:cNvPr id="209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4197" y="1906804"/>
            <a:ext cx="496871" cy="523813"/>
          </a:xfrm>
          <a:prstGeom prst="rect">
            <a:avLst/>
          </a:prstGeom>
          <a:noFill/>
        </p:spPr>
      </p:pic>
      <p:sp>
        <p:nvSpPr>
          <p:cNvPr id="211" name="TextBox 210"/>
          <p:cNvSpPr txBox="1"/>
          <p:nvPr/>
        </p:nvSpPr>
        <p:spPr>
          <a:xfrm>
            <a:off x="6745370" y="2477634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공통기반 서비스</a:t>
            </a:r>
          </a:p>
        </p:txBody>
      </p:sp>
      <p:cxnSp>
        <p:nvCxnSpPr>
          <p:cNvPr id="212" name="직선 연결선 396"/>
          <p:cNvCxnSpPr/>
          <p:nvPr/>
        </p:nvCxnSpPr>
        <p:spPr bwMode="auto">
          <a:xfrm>
            <a:off x="7301752" y="2729940"/>
            <a:ext cx="0" cy="25822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6778612" y="1644898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공통기반 포털</a:t>
            </a:r>
          </a:p>
        </p:txBody>
      </p:sp>
      <p:pic>
        <p:nvPicPr>
          <p:cNvPr id="214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897" y="3540648"/>
            <a:ext cx="496871" cy="523813"/>
          </a:xfrm>
          <a:prstGeom prst="rect">
            <a:avLst/>
          </a:prstGeom>
          <a:noFill/>
        </p:spPr>
      </p:pic>
      <p:pic>
        <p:nvPicPr>
          <p:cNvPr id="215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3332" y="3540648"/>
            <a:ext cx="496871" cy="523813"/>
          </a:xfrm>
          <a:prstGeom prst="rect">
            <a:avLst/>
          </a:prstGeom>
          <a:noFill/>
        </p:spPr>
      </p:pic>
      <p:pic>
        <p:nvPicPr>
          <p:cNvPr id="216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5037" y="3540648"/>
            <a:ext cx="496871" cy="523813"/>
          </a:xfrm>
          <a:prstGeom prst="rect">
            <a:avLst/>
          </a:prstGeom>
          <a:noFill/>
        </p:spPr>
      </p:pic>
      <p:sp>
        <p:nvSpPr>
          <p:cNvPr id="217" name="TextBox 216"/>
          <p:cNvSpPr txBox="1"/>
          <p:nvPr/>
        </p:nvSpPr>
        <p:spPr>
          <a:xfrm>
            <a:off x="5839889" y="3264434"/>
            <a:ext cx="7457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텍스트분석</a:t>
            </a:r>
          </a:p>
        </p:txBody>
      </p:sp>
      <p:pic>
        <p:nvPicPr>
          <p:cNvPr id="218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0505" y="5202336"/>
            <a:ext cx="496871" cy="523813"/>
          </a:xfrm>
          <a:prstGeom prst="rect">
            <a:avLst/>
          </a:prstGeom>
          <a:noFill/>
        </p:spPr>
      </p:pic>
      <p:sp>
        <p:nvSpPr>
          <p:cNvPr id="219" name="TextBox 218"/>
          <p:cNvSpPr txBox="1"/>
          <p:nvPr/>
        </p:nvSpPr>
        <p:spPr>
          <a:xfrm>
            <a:off x="5435124" y="5005660"/>
            <a:ext cx="5212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8413048" y="5263810"/>
            <a:ext cx="298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</a:t>
            </a:r>
            <a:endParaRPr lang="ko-KR" altLang="en-US" sz="1000" b="1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1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1514" y="5202336"/>
            <a:ext cx="496871" cy="523813"/>
          </a:xfrm>
          <a:prstGeom prst="rect">
            <a:avLst/>
          </a:prstGeom>
          <a:noFill/>
        </p:spPr>
      </p:pic>
      <p:pic>
        <p:nvPicPr>
          <p:cNvPr id="222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76502" y="5202336"/>
            <a:ext cx="496871" cy="523813"/>
          </a:xfrm>
          <a:prstGeom prst="rect">
            <a:avLst/>
          </a:prstGeom>
          <a:noFill/>
        </p:spPr>
      </p:pic>
      <p:pic>
        <p:nvPicPr>
          <p:cNvPr id="223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490" y="5202336"/>
            <a:ext cx="496871" cy="523813"/>
          </a:xfrm>
          <a:prstGeom prst="rect">
            <a:avLst/>
          </a:prstGeom>
          <a:noFill/>
        </p:spPr>
      </p:pic>
      <p:sp>
        <p:nvSpPr>
          <p:cNvPr id="224" name="TextBox 223"/>
          <p:cNvSpPr txBox="1"/>
          <p:nvPr/>
        </p:nvSpPr>
        <p:spPr>
          <a:xfrm>
            <a:off x="8099957" y="5005660"/>
            <a:ext cx="7457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데이터노드</a:t>
            </a:r>
          </a:p>
        </p:txBody>
      </p:sp>
      <p:pic>
        <p:nvPicPr>
          <p:cNvPr id="225" name="Picture 4" descr="Home Server ic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3655" y="1908506"/>
            <a:ext cx="496871" cy="523813"/>
          </a:xfrm>
          <a:prstGeom prst="rect">
            <a:avLst/>
          </a:prstGeom>
          <a:noFill/>
        </p:spPr>
      </p:pic>
      <p:sp>
        <p:nvSpPr>
          <p:cNvPr id="227" name="TextBox 226"/>
          <p:cNvSpPr txBox="1"/>
          <p:nvPr/>
        </p:nvSpPr>
        <p:spPr>
          <a:xfrm>
            <a:off x="5432313" y="2469176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rgbClr val="0033C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표준화 서비스</a:t>
            </a:r>
          </a:p>
        </p:txBody>
      </p:sp>
      <p:cxnSp>
        <p:nvCxnSpPr>
          <p:cNvPr id="228" name="직선 연결선 396"/>
          <p:cNvCxnSpPr/>
          <p:nvPr/>
        </p:nvCxnSpPr>
        <p:spPr bwMode="auto">
          <a:xfrm>
            <a:off x="5918360" y="2731642"/>
            <a:ext cx="0" cy="25822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rgbClr val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9" name="TextBox 228"/>
          <p:cNvSpPr txBox="1"/>
          <p:nvPr/>
        </p:nvSpPr>
        <p:spPr>
          <a:xfrm>
            <a:off x="5586371" y="1636440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거버넌스</a:t>
            </a:r>
          </a:p>
        </p:txBody>
      </p:sp>
      <p:sp>
        <p:nvSpPr>
          <p:cNvPr id="230" name="모서리가 둥근 직사각형 229"/>
          <p:cNvSpPr/>
          <p:nvPr/>
        </p:nvSpPr>
        <p:spPr bwMode="auto">
          <a:xfrm>
            <a:off x="6195598" y="1235959"/>
            <a:ext cx="384914" cy="184448"/>
          </a:xfrm>
          <a:prstGeom prst="roundRect">
            <a:avLst>
              <a:gd name="adj" fmla="val 1975"/>
            </a:avLst>
          </a:prstGeom>
          <a:solidFill>
            <a:sysClr val="window" lastClr="FFFFFF"/>
          </a:solidFill>
          <a:ln w="28575">
            <a:solidFill>
              <a:srgbClr val="00B0F0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457200" eaLnBrk="0" fontAlgn="base" latinLnBrk="0" hangingPunct="0">
              <a:lnSpc>
                <a:spcPct val="97000"/>
              </a:lnSpc>
              <a:spcBef>
                <a:spcPct val="35000"/>
              </a:spcBef>
              <a:spcAft>
                <a:spcPct val="0"/>
              </a:spcAft>
              <a:buClr>
                <a:srgbClr val="000600"/>
              </a:buClr>
              <a:buSzPct val="100000"/>
              <a:buFont typeface="Wingdings" pitchFamily="2" charset="2"/>
              <a:buChar char="n"/>
              <a:tabLst/>
              <a:defRPr/>
            </a:pP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ＭＳ Ｐゴシック" charset="-128"/>
            </a:endParaRPr>
          </a:p>
        </p:txBody>
      </p:sp>
      <p:sp>
        <p:nvSpPr>
          <p:cNvPr id="231" name="AutoShape 9"/>
          <p:cNvSpPr>
            <a:spLocks noChangeArrowheads="1"/>
          </p:cNvSpPr>
          <p:nvPr/>
        </p:nvSpPr>
        <p:spPr bwMode="auto">
          <a:xfrm>
            <a:off x="7860617" y="1235959"/>
            <a:ext cx="384914" cy="184448"/>
          </a:xfrm>
          <a:prstGeom prst="roundRect">
            <a:avLst>
              <a:gd name="adj" fmla="val 7616"/>
            </a:avLst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0" cap="flat" cmpd="sng" algn="ctr">
            <a:noFill/>
            <a:prstDash val="solid"/>
            <a:headEnd/>
            <a:tailEnd/>
          </a:ln>
          <a:effectLst/>
        </p:spPr>
        <p:txBody>
          <a:bodyPr wrap="none" anchor="ctr" anchorCtr="0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Optima" pitchFamily="2" charset="2"/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9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6585996" y="1221971"/>
            <a:ext cx="1026243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공통기반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8251016" y="1221971"/>
            <a:ext cx="1059906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환경공단</a:t>
            </a: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보유 자원</a:t>
            </a:r>
          </a:p>
        </p:txBody>
      </p: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9847" y="388446"/>
            <a:ext cx="8329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3.6.2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환경분야 특성을 고려한 맞춤형 빅데이터 거버넌스 수립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349134" y="1188721"/>
            <a:ext cx="9210501" cy="5070763"/>
            <a:chOff x="200023" y="883013"/>
            <a:chExt cx="9505952" cy="5498130"/>
          </a:xfrm>
        </p:grpSpPr>
        <p:sp>
          <p:nvSpPr>
            <p:cNvPr id="37" name="Rectangle 94"/>
            <p:cNvSpPr>
              <a:spLocks noChangeArrowheads="1"/>
            </p:cNvSpPr>
            <p:nvPr/>
          </p:nvSpPr>
          <p:spPr bwMode="auto">
            <a:xfrm flipH="1">
              <a:off x="200024" y="889024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80593" y="887776"/>
              <a:ext cx="3672408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환경분야 특성을 고려한 맞춤형 빅데이터 거버넌스 수립</a:t>
              </a:r>
            </a:p>
          </p:txBody>
        </p:sp>
        <p:sp>
          <p:nvSpPr>
            <p:cNvPr id="39" name="Rectangle 94"/>
            <p:cNvSpPr>
              <a:spLocks noChangeArrowheads="1"/>
            </p:cNvSpPr>
            <p:nvPr/>
          </p:nvSpPr>
          <p:spPr bwMode="auto">
            <a:xfrm flipH="1">
              <a:off x="4950904" y="888508"/>
              <a:ext cx="1080000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추진전략명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030905" y="883013"/>
              <a:ext cx="3672000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공동활용기반 마련</a:t>
              </a:r>
            </a:p>
          </p:txBody>
        </p:sp>
        <p:sp>
          <p:nvSpPr>
            <p:cNvPr id="42" name="Rectangle 94"/>
            <p:cNvSpPr>
              <a:spLocks noChangeArrowheads="1"/>
            </p:cNvSpPr>
            <p:nvPr/>
          </p:nvSpPr>
          <p:spPr bwMode="auto">
            <a:xfrm flipH="1">
              <a:off x="200023" y="1357770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추진과제정의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280591" y="1357770"/>
              <a:ext cx="8425383" cy="43200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환경부 및 소속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산하기관 등의 환경정보 활용을 위한 협업 및 운영 조직 등 거버넌스 수립 방안 </a:t>
              </a:r>
            </a:p>
          </p:txBody>
        </p:sp>
        <p:sp>
          <p:nvSpPr>
            <p:cNvPr id="44" name="Rectangle 94"/>
            <p:cNvSpPr>
              <a:spLocks noChangeArrowheads="1"/>
            </p:cNvSpPr>
            <p:nvPr/>
          </p:nvSpPr>
          <p:spPr bwMode="auto">
            <a:xfrm flipH="1">
              <a:off x="200023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</a:t>
              </a: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시사점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0591" y="1826517"/>
              <a:ext cx="3672409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플랫폼의 성공적인 안착을 위해서는 분석에 필요한 전문인력과 인프라의 선결이 중요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성공적인 빅데이터 환경을 구성하고 유지하기 위하여 빅데이터 관련 위원회를 설치가 중요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환경매체별 정보를 통합 관리하기 위한 조직체계 필요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융합 정책을 주도할 중앙부처 책임관 신설 필요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" name="Rectangle 94"/>
            <p:cNvSpPr>
              <a:spLocks noChangeArrowheads="1"/>
            </p:cNvSpPr>
            <p:nvPr/>
          </p:nvSpPr>
          <p:spPr bwMode="auto">
            <a:xfrm flipH="1">
              <a:off x="200023" y="4018586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기대효과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80591" y="4018586"/>
              <a:ext cx="3672409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환경부 중심의 거버넌스 구축으로 소속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산하기관 및 연계기관과의 유기적인 협조체계 및 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 이슈에 대한 신속한 대응체계 구축 가능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빅데이터책임관제 도입으로 데이터 품질 유지 및 개인정보 등 정보보호 체계 유지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Rectangle 94"/>
            <p:cNvSpPr>
              <a:spLocks noChangeArrowheads="1"/>
            </p:cNvSpPr>
            <p:nvPr/>
          </p:nvSpPr>
          <p:spPr bwMode="auto">
            <a:xfrm flipH="1">
              <a:off x="4955094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</a:t>
              </a:r>
              <a:r>
                <a:rPr kumimoji="0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개선기회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035663" y="1826517"/>
              <a:ext cx="3670312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융합을 고려한 빅데이터 전문인력 양성 체계 구축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기획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 운영 등을 전담할 환경정보 융합센터 설치 필요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외부 전문가 및 이해관계자 협업 및 의견 수렴을 위한 빅데이터 위원회 구성 필요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효율적인 데이터 연계와 수집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활용을 위한 빅데이터책임관제 도입 필요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Rectangle 94"/>
            <p:cNvSpPr>
              <a:spLocks noChangeArrowheads="1"/>
            </p:cNvSpPr>
            <p:nvPr/>
          </p:nvSpPr>
          <p:spPr bwMode="auto">
            <a:xfrm flipH="1">
              <a:off x="4955094" y="4015707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고려사항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35663" y="4015707"/>
              <a:ext cx="3670312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 구축 초기에는 환경부 및 소속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산하기관의 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IT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통계 전문가를 교육하여 우선 활용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운영주체는 환경부 자체운영 또는 소속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산하기관 중 전문기관 지정위탁 방안 등을 검토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" name="Rectangle 94"/>
            <p:cNvSpPr>
              <a:spLocks noChangeArrowheads="1"/>
            </p:cNvSpPr>
            <p:nvPr/>
          </p:nvSpPr>
          <p:spPr bwMode="auto">
            <a:xfrm flipH="1">
              <a:off x="208396" y="5589240"/>
              <a:ext cx="1072195" cy="791903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과제영역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275259" y="5589240"/>
              <a:ext cx="2016000" cy="791903"/>
              <a:chOff x="1275259" y="5589240"/>
              <a:chExt cx="2016000" cy="791903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275259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플랫폼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(Platform)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 bwMode="auto">
              <a:xfrm>
                <a:off x="2838329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429524" y="5589240"/>
              <a:ext cx="2016000" cy="791903"/>
              <a:chOff x="3429524" y="5589240"/>
              <a:chExt cx="2016000" cy="791903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429524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거버넌스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(Governance)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4987326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59750" y="5589240"/>
              <a:ext cx="2016000" cy="791903"/>
              <a:chOff x="5559750" y="5589240"/>
              <a:chExt cx="2016000" cy="791903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559750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서비스 과제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(Service Subject)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7103715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689975" y="5589240"/>
              <a:ext cx="2016000" cy="791903"/>
              <a:chOff x="7689975" y="5589240"/>
              <a:chExt cx="2016000" cy="79190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7689975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기타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(Etc.)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9249441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5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5544589"/>
            <a:ext cx="9281188" cy="7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 빅데이터 센터 운영을 위한 단계별 인력 운용 방안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9847" y="388446"/>
            <a:ext cx="8329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3.6.2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환경분야 특성을 고려한 맞춤형 빅데이터 거버넌스 수립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(2/2)</a:t>
            </a: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융합 빅데이터 플랫폼 운영을 위한 목표 인력 구성은 총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50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명 규모로 단계별 조직 및 운영체계와 사업의 세부 추진계획을 감안하여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단계에 걸쳐 확대 적용함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032" y="2675052"/>
            <a:ext cx="764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내부 </a:t>
            </a:r>
            <a:r>
              <a:rPr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T/F </a:t>
            </a: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외분 전문가의 의견을 통한 </a:t>
            </a:r>
            <a:r>
              <a:rPr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융합센터</a:t>
            </a:r>
            <a:r>
              <a:rPr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설립 로드맵 수립</a:t>
            </a:r>
            <a:endParaRPr lang="ko-KR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05846" y="3732519"/>
            <a:ext cx="1826193" cy="475324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융합센터 설립</a:t>
            </a:r>
            <a:endParaRPr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901098" y="3414622"/>
            <a:ext cx="1826193" cy="316883"/>
          </a:xfrm>
          <a:prstGeom prst="roundRect">
            <a:avLst>
              <a:gd name="adj" fmla="val 0"/>
            </a:avLst>
          </a:prstGeom>
          <a:solidFill>
            <a:srgbClr val="4EA0D1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센터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설립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(10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01098" y="3128142"/>
            <a:ext cx="1858551" cy="24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Aft>
                <a:spcPct val="0"/>
              </a:spcAft>
              <a:buClr>
                <a:prstClr val="black"/>
              </a:buClr>
              <a:buSzPct val="90000"/>
            </a:pPr>
            <a:r>
              <a:rPr lang="en-US" altLang="ko-KR" sz="1200" b="1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  <a:r>
              <a:rPr lang="en-US" altLang="ko-KR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(‘19)</a:t>
            </a:r>
            <a:endParaRPr lang="ko-KR" altLang="en-US" sz="1200" b="1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24607" y="3739376"/>
            <a:ext cx="1826193" cy="475324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활용서비스 시행</a:t>
            </a:r>
            <a:endParaRPr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581141" y="3739376"/>
            <a:ext cx="1826193" cy="475324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상시분석 및 서비스 제공체계 구축</a:t>
            </a:r>
            <a:endParaRPr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7138941" y="3697758"/>
            <a:ext cx="344565" cy="266695"/>
          </a:xfrm>
          <a:prstGeom prst="rightArrow">
            <a:avLst/>
          </a:prstGeom>
          <a:solidFill>
            <a:srgbClr val="99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85725" marR="0" lvl="0" indent="-857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24607" y="3423599"/>
            <a:ext cx="1826193" cy="316883"/>
          </a:xfrm>
          <a:prstGeom prst="roundRect">
            <a:avLst>
              <a:gd name="adj" fmla="val 0"/>
            </a:avLst>
          </a:prstGeom>
          <a:solidFill>
            <a:srgbClr val="4EA0D1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센터 확산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(40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576394" y="3433385"/>
            <a:ext cx="1826193" cy="316883"/>
          </a:xfrm>
          <a:prstGeom prst="roundRect">
            <a:avLst>
              <a:gd name="adj" fmla="val 0"/>
            </a:avLst>
          </a:prstGeom>
          <a:solidFill>
            <a:srgbClr val="4EA0D1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센터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고도화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(50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77209" y="3143109"/>
            <a:ext cx="1858551" cy="24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Aft>
                <a:spcPct val="0"/>
              </a:spcAft>
              <a:buClr>
                <a:prstClr val="black"/>
              </a:buClr>
              <a:buSzPct val="90000"/>
            </a:pPr>
            <a:r>
              <a:rPr lang="en-US" altLang="ko-KR" sz="1200" b="1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  <a:r>
              <a:rPr lang="en-US" altLang="ko-KR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(’20)</a:t>
            </a:r>
            <a:endParaRPr lang="ko-KR" altLang="en-US" sz="1200" b="1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76394" y="3156171"/>
            <a:ext cx="1858551" cy="24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Aft>
                <a:spcPct val="0"/>
              </a:spcAft>
              <a:buClr>
                <a:prstClr val="black"/>
              </a:buClr>
              <a:buSzPct val="90000"/>
            </a:pPr>
            <a:r>
              <a:rPr lang="en-US" altLang="ko-KR" sz="1200" b="1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  <a:r>
              <a:rPr lang="en-US" altLang="ko-KR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(’21~’22)</a:t>
            </a:r>
            <a:endParaRPr lang="ko-KR" altLang="en-US" sz="1200" b="1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오른쪽 화살표 44"/>
          <p:cNvSpPr/>
          <p:nvPr/>
        </p:nvSpPr>
        <p:spPr bwMode="auto">
          <a:xfrm>
            <a:off x="4815432" y="3682314"/>
            <a:ext cx="344565" cy="266695"/>
          </a:xfrm>
          <a:prstGeom prst="rightArrow">
            <a:avLst/>
          </a:prstGeom>
          <a:solidFill>
            <a:srgbClr val="99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85725" marR="0" lvl="0" indent="-857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53369" y="4254252"/>
            <a:ext cx="196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빅데이터 서비스 전담조직인 환경정보 융합 빅데이터 센터 설립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100" b="1" kern="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</a:t>
            </a:r>
            <a:r>
              <a:rPr lang="ko-KR" altLang="en-US" sz="1100" b="1" kern="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정보융합</a:t>
            </a:r>
            <a:r>
              <a:rPr lang="en-US" altLang="ko-KR" sz="1100" b="1" kern="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kern="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이종정보 수집확대</a:t>
            </a:r>
            <a:endParaRPr lang="en-US" altLang="ko-KR" sz="1100" b="1" kern="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미래예측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숨은니즈발견 등을 위한 지속적 과제 </a:t>
            </a: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발굴 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선도과제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시범운영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spcBef>
                <a:spcPts val="600"/>
              </a:spcBef>
              <a:defRPr/>
            </a:pPr>
            <a:r>
              <a:rPr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통합환경관리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spcBef>
                <a:spcPts val="600"/>
              </a:spcBef>
              <a:defRPr/>
            </a:pPr>
            <a:r>
              <a:rPr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환경영향예측진단</a:t>
            </a:r>
            <a:endParaRPr lang="en-US" altLang="ko-KR" sz="11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07862" y="4254252"/>
            <a:ext cx="187636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기반의 환경정책 서비스를 위한 지속적 과제발굴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서비스의 확대를 위한  민간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정부기관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학계 등의 교류체계 마련</a:t>
            </a:r>
            <a:endParaRPr lang="en-US" altLang="ko-KR" sz="11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64449" y="4254252"/>
            <a:ext cx="18585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표준화하여 정제된 환경 데이터를 공공재 정보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연구기관 요청 정보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 창출을 위한 민간수요 정보 등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종합적 제공 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환경정책 서비스 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 API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대국민 모바일 기반 국토환경정보 융합 서비스 제공 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28450" y="3711347"/>
            <a:ext cx="1853803" cy="475324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 빅데이터</a:t>
            </a:r>
            <a:endParaRPr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구축</a:t>
            </a:r>
            <a:endParaRPr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23702" y="3393450"/>
            <a:ext cx="1858551" cy="316883"/>
          </a:xfrm>
          <a:prstGeom prst="roundRect">
            <a:avLst>
              <a:gd name="adj" fmla="val 0"/>
            </a:avLst>
          </a:prstGeom>
          <a:solidFill>
            <a:srgbClr val="4EA0D1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센터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준비</a:t>
            </a:r>
            <a:r>
              <a:rPr lang="en-US" altLang="ko-KR" sz="12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(TF)</a:t>
            </a:r>
            <a:endParaRPr lang="ko-KR" altLang="en-US" sz="12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3702" y="3128142"/>
            <a:ext cx="1858551" cy="24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latinLnBrk="0" hangingPunct="0">
              <a:spcAft>
                <a:spcPct val="0"/>
              </a:spcAft>
              <a:buClr>
                <a:prstClr val="black"/>
              </a:buClr>
              <a:buSzPct val="90000"/>
            </a:pPr>
            <a:r>
              <a:rPr lang="en-US" altLang="ko-KR" sz="1200" b="1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  <a:r>
              <a:rPr lang="en-US" altLang="ko-KR" sz="1200" b="1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(‘18)</a:t>
            </a:r>
            <a:endParaRPr lang="ko-KR" altLang="en-US" sz="1200" b="1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오른쪽 화살표 51"/>
          <p:cNvSpPr/>
          <p:nvPr/>
        </p:nvSpPr>
        <p:spPr bwMode="auto">
          <a:xfrm>
            <a:off x="2465350" y="3682314"/>
            <a:ext cx="344565" cy="266695"/>
          </a:xfrm>
          <a:prstGeom prst="rightArrow">
            <a:avLst/>
          </a:prstGeom>
          <a:solidFill>
            <a:srgbClr val="99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85725" marR="0" lvl="0" indent="-85725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8635" y="4254252"/>
            <a:ext cx="210899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데이터간 연계를 위한 데이터 표준화 방안 수립 및 적용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표준화를 통해 정제된 데이터를 상호연계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융합하여  새로운 기능과 부가가치 창출이 가능한 플랫폼 구축 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선도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시범운영</a:t>
            </a:r>
            <a:endParaRPr lang="en-US" altLang="ko-KR" sz="11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spcBef>
                <a:spcPts val="600"/>
              </a:spcBef>
              <a:defRPr/>
            </a:pP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환경범죄예측</a:t>
            </a:r>
            <a:endParaRPr lang="en-US" altLang="ko-KR" sz="11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1125" indent="-111125" latinLnBrk="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endParaRPr lang="ko-KR" altLang="en-US" sz="11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208219" y="2172977"/>
            <a:ext cx="7334648" cy="813922"/>
            <a:chOff x="461170" y="2007427"/>
            <a:chExt cx="9751950" cy="1082168"/>
          </a:xfrm>
        </p:grpSpPr>
        <p:grpSp>
          <p:nvGrpSpPr>
            <p:cNvPr id="82" name="그룹 229"/>
            <p:cNvGrpSpPr>
              <a:grpSpLocks/>
            </p:cNvGrpSpPr>
            <p:nvPr/>
          </p:nvGrpSpPr>
          <p:grpSpPr bwMode="auto">
            <a:xfrm>
              <a:off x="1313396" y="2373134"/>
              <a:ext cx="502587" cy="542545"/>
              <a:chOff x="1907874" y="3128589"/>
              <a:chExt cx="610011" cy="364012"/>
            </a:xfrm>
          </p:grpSpPr>
          <p:pic>
            <p:nvPicPr>
              <p:cNvPr id="91" name="그림 180" descr="Untitled-7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8" t="97670" b="-2"/>
              <a:stretch>
                <a:fillRect/>
              </a:stretch>
            </p:blipFill>
            <p:spPr bwMode="auto">
              <a:xfrm flipH="1">
                <a:off x="1907874" y="3396398"/>
                <a:ext cx="608899" cy="96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2" name="그룹 238"/>
              <p:cNvGrpSpPr>
                <a:grpSpLocks/>
              </p:cNvGrpSpPr>
              <p:nvPr/>
            </p:nvGrpSpPr>
            <p:grpSpPr bwMode="auto">
              <a:xfrm>
                <a:off x="1925349" y="3128589"/>
                <a:ext cx="592536" cy="275721"/>
                <a:chOff x="-870132" y="3392488"/>
                <a:chExt cx="543848" cy="253065"/>
              </a:xfrm>
            </p:grpSpPr>
            <p:sp>
              <p:nvSpPr>
                <p:cNvPr id="93" name="자유형 92"/>
                <p:cNvSpPr/>
                <p:nvPr/>
              </p:nvSpPr>
              <p:spPr>
                <a:xfrm flipH="1">
                  <a:off x="-870132" y="3392488"/>
                  <a:ext cx="543848" cy="253065"/>
                </a:xfrm>
                <a:custGeom>
                  <a:avLst/>
                  <a:gdLst>
                    <a:gd name="connsiteX0" fmla="*/ 0 w 543848"/>
                    <a:gd name="connsiteY0" fmla="*/ 0 h 253065"/>
                    <a:gd name="connsiteX1" fmla="*/ 543848 w 543848"/>
                    <a:gd name="connsiteY1" fmla="*/ 0 h 253065"/>
                    <a:gd name="connsiteX2" fmla="*/ 417315 w 543848"/>
                    <a:gd name="connsiteY2" fmla="*/ 126533 h 253065"/>
                    <a:gd name="connsiteX3" fmla="*/ 543848 w 543848"/>
                    <a:gd name="connsiteY3" fmla="*/ 253065 h 253065"/>
                    <a:gd name="connsiteX4" fmla="*/ 0 w 543848"/>
                    <a:gd name="connsiteY4" fmla="*/ 253065 h 253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3848" h="253065">
                      <a:moveTo>
                        <a:pt x="0" y="0"/>
                      </a:moveTo>
                      <a:lnTo>
                        <a:pt x="543848" y="0"/>
                      </a:lnTo>
                      <a:lnTo>
                        <a:pt x="417315" y="126533"/>
                      </a:lnTo>
                      <a:lnTo>
                        <a:pt x="543848" y="253065"/>
                      </a:lnTo>
                      <a:lnTo>
                        <a:pt x="0" y="253065"/>
                      </a:lnTo>
                      <a:close/>
                    </a:path>
                  </a:pathLst>
                </a:custGeom>
                <a:solidFill>
                  <a:srgbClr val="0082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직각 삼각형 93"/>
                <p:cNvSpPr/>
                <p:nvPr/>
              </p:nvSpPr>
              <p:spPr>
                <a:xfrm flipH="1" flipV="1">
                  <a:off x="-560589" y="3526490"/>
                  <a:ext cx="234305" cy="119063"/>
                </a:xfrm>
                <a:prstGeom prst="rtTriangle">
                  <a:avLst/>
                </a:prstGeom>
                <a:gradFill>
                  <a:gsLst>
                    <a:gs pos="0">
                      <a:srgbClr val="13171A"/>
                    </a:gs>
                    <a:gs pos="100000">
                      <a:srgbClr val="17191D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3" name="그룹 230"/>
            <p:cNvGrpSpPr>
              <a:grpSpLocks/>
            </p:cNvGrpSpPr>
            <p:nvPr/>
          </p:nvGrpSpPr>
          <p:grpSpPr bwMode="auto">
            <a:xfrm>
              <a:off x="9715027" y="2339615"/>
              <a:ext cx="498093" cy="542545"/>
              <a:chOff x="4459424" y="3128589"/>
              <a:chExt cx="604557" cy="364012"/>
            </a:xfrm>
          </p:grpSpPr>
          <p:pic>
            <p:nvPicPr>
              <p:cNvPr id="87" name="그림 180" descr="Untitled-7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8" t="97670" b="-2"/>
              <a:stretch>
                <a:fillRect/>
              </a:stretch>
            </p:blipFill>
            <p:spPr bwMode="auto">
              <a:xfrm>
                <a:off x="4459424" y="3396398"/>
                <a:ext cx="604557" cy="96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8" name="그룹 234"/>
              <p:cNvGrpSpPr>
                <a:grpSpLocks/>
              </p:cNvGrpSpPr>
              <p:nvPr/>
            </p:nvGrpSpPr>
            <p:grpSpPr bwMode="auto">
              <a:xfrm>
                <a:off x="4460537" y="3128589"/>
                <a:ext cx="592536" cy="275721"/>
                <a:chOff x="1456744" y="3392488"/>
                <a:chExt cx="543848" cy="253065"/>
              </a:xfrm>
            </p:grpSpPr>
            <p:sp>
              <p:nvSpPr>
                <p:cNvPr id="89" name="자유형 88"/>
                <p:cNvSpPr/>
                <p:nvPr/>
              </p:nvSpPr>
              <p:spPr>
                <a:xfrm>
                  <a:off x="1456744" y="3392488"/>
                  <a:ext cx="543848" cy="253065"/>
                </a:xfrm>
                <a:custGeom>
                  <a:avLst/>
                  <a:gdLst>
                    <a:gd name="connsiteX0" fmla="*/ 0 w 543848"/>
                    <a:gd name="connsiteY0" fmla="*/ 0 h 253065"/>
                    <a:gd name="connsiteX1" fmla="*/ 543848 w 543848"/>
                    <a:gd name="connsiteY1" fmla="*/ 0 h 253065"/>
                    <a:gd name="connsiteX2" fmla="*/ 417315 w 543848"/>
                    <a:gd name="connsiteY2" fmla="*/ 126533 h 253065"/>
                    <a:gd name="connsiteX3" fmla="*/ 543848 w 543848"/>
                    <a:gd name="connsiteY3" fmla="*/ 253065 h 253065"/>
                    <a:gd name="connsiteX4" fmla="*/ 0 w 543848"/>
                    <a:gd name="connsiteY4" fmla="*/ 253065 h 253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3848" h="253065">
                      <a:moveTo>
                        <a:pt x="0" y="0"/>
                      </a:moveTo>
                      <a:lnTo>
                        <a:pt x="543848" y="0"/>
                      </a:lnTo>
                      <a:lnTo>
                        <a:pt x="417315" y="126533"/>
                      </a:lnTo>
                      <a:lnTo>
                        <a:pt x="543848" y="253065"/>
                      </a:lnTo>
                      <a:lnTo>
                        <a:pt x="0" y="253065"/>
                      </a:lnTo>
                      <a:close/>
                    </a:path>
                  </a:pathLst>
                </a:custGeom>
                <a:solidFill>
                  <a:srgbClr val="0082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직각 삼각형 89"/>
                <p:cNvSpPr/>
                <p:nvPr/>
              </p:nvSpPr>
              <p:spPr>
                <a:xfrm flipV="1">
                  <a:off x="1456744" y="3526490"/>
                  <a:ext cx="234305" cy="119063"/>
                </a:xfrm>
                <a:prstGeom prst="rtTriangle">
                  <a:avLst/>
                </a:prstGeom>
                <a:gradFill>
                  <a:gsLst>
                    <a:gs pos="0">
                      <a:srgbClr val="13171A"/>
                    </a:gs>
                    <a:gs pos="100000">
                      <a:srgbClr val="17191D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4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4" name="직사각형 83"/>
            <p:cNvSpPr/>
            <p:nvPr/>
          </p:nvSpPr>
          <p:spPr bwMode="auto">
            <a:xfrm>
              <a:off x="1609582" y="2126629"/>
              <a:ext cx="8249461" cy="471760"/>
            </a:xfrm>
            <a:prstGeom prst="rect">
              <a:avLst/>
            </a:prstGeom>
            <a:gradFill>
              <a:gsLst>
                <a:gs pos="0">
                  <a:srgbClr val="00B830"/>
                </a:gs>
                <a:gs pos="100000">
                  <a:srgbClr val="009E47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5" name="AutoShape 234"/>
            <p:cNvSpPr>
              <a:spLocks noChangeArrowheads="1"/>
            </p:cNvSpPr>
            <p:nvPr/>
          </p:nvSpPr>
          <p:spPr bwMode="auto">
            <a:xfrm>
              <a:off x="3137128" y="2202044"/>
              <a:ext cx="4359381" cy="327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auto" latinLnBrk="0">
                <a:spcBef>
                  <a:spcPts val="0"/>
                </a:spcBef>
                <a:spcAft>
                  <a:spcPts val="250"/>
                </a:spcAft>
                <a:buClr>
                  <a:srgbClr val="333333"/>
                </a:buClr>
                <a:buSzPct val="100000"/>
                <a:defRPr/>
              </a:pPr>
              <a:r>
                <a:rPr lang="ko-KR" altLang="en-US" sz="1600" b="1" kern="0" spc="-8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단계별 조직 및 운영체계 </a:t>
              </a:r>
              <a:r>
                <a:rPr lang="en-US" altLang="ko-KR" sz="1600" b="1" kern="0" spc="-8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600" b="1" kern="0" spc="-8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준비</a:t>
              </a:r>
              <a:r>
                <a:rPr lang="en-US" altLang="ko-KR" sz="1600" b="1" kern="0" spc="-8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~</a:t>
              </a:r>
              <a:r>
                <a:rPr lang="ko-KR" altLang="en-US" sz="1600" b="1" kern="0" spc="-8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고도화단계</a:t>
              </a:r>
              <a:r>
                <a:rPr lang="en-US" altLang="ko-KR" sz="1600" b="1" kern="0" spc="-8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1170" y="2007427"/>
              <a:ext cx="1046156" cy="108216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9847" y="388446"/>
            <a:ext cx="6550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3.6.3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환경정보의 표준화와 품질관리 체계 구축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365759" y="1176510"/>
            <a:ext cx="9177251" cy="5091288"/>
            <a:chOff x="200023" y="887776"/>
            <a:chExt cx="9505952" cy="5493367"/>
          </a:xfrm>
        </p:grpSpPr>
        <p:sp>
          <p:nvSpPr>
            <p:cNvPr id="37" name="Rectangle 94"/>
            <p:cNvSpPr>
              <a:spLocks noChangeArrowheads="1"/>
            </p:cNvSpPr>
            <p:nvPr/>
          </p:nvSpPr>
          <p:spPr bwMode="auto">
            <a:xfrm flipH="1">
              <a:off x="200024" y="889024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80593" y="887776"/>
              <a:ext cx="3672408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표준화와 품질관리 체계 구축</a:t>
              </a:r>
            </a:p>
          </p:txBody>
        </p:sp>
        <p:sp>
          <p:nvSpPr>
            <p:cNvPr id="39" name="Rectangle 94"/>
            <p:cNvSpPr>
              <a:spLocks noChangeArrowheads="1"/>
            </p:cNvSpPr>
            <p:nvPr/>
          </p:nvSpPr>
          <p:spPr bwMode="auto">
            <a:xfrm flipH="1">
              <a:off x="4950904" y="888508"/>
              <a:ext cx="1080000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추진전략명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030905" y="893290"/>
              <a:ext cx="3672000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공동활용기반 마련</a:t>
              </a:r>
            </a:p>
          </p:txBody>
        </p:sp>
        <p:sp>
          <p:nvSpPr>
            <p:cNvPr id="42" name="Rectangle 94"/>
            <p:cNvSpPr>
              <a:spLocks noChangeArrowheads="1"/>
            </p:cNvSpPr>
            <p:nvPr/>
          </p:nvSpPr>
          <p:spPr bwMode="auto">
            <a:xfrm flipH="1">
              <a:off x="200023" y="1357770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추진과제정의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280591" y="1357770"/>
              <a:ext cx="8425383" cy="43200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환경매체별 정보와 타 기관 정보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민간정보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웹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/SNS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 비정형 정보 등을 표준화하고 표준 준수를 통제하는 품질관리 체계 구축</a:t>
              </a:r>
            </a:p>
          </p:txBody>
        </p:sp>
        <p:sp>
          <p:nvSpPr>
            <p:cNvPr id="44" name="Rectangle 94"/>
            <p:cNvSpPr>
              <a:spLocks noChangeArrowheads="1"/>
            </p:cNvSpPr>
            <p:nvPr/>
          </p:nvSpPr>
          <p:spPr bwMode="auto">
            <a:xfrm flipH="1">
              <a:off x="200023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시사점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0591" y="1826517"/>
              <a:ext cx="3672409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형태의 데이터들을 효과적으로 검색할 수 있는 표준화 방안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통합체계를 수립하기 위한 표준화 방안 마련 요구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환경매체별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발생하는 데이터의 품질 제고를 위한 방안 마련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필요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연계 및 수집에서 분석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활용까지 전 과정에 대한 데이터 관리 기능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이력관리를 토대로 철저한 수명주기 관리 필요</a:t>
              </a:r>
            </a:p>
          </p:txBody>
        </p:sp>
        <p:sp>
          <p:nvSpPr>
            <p:cNvPr id="46" name="Rectangle 94"/>
            <p:cNvSpPr>
              <a:spLocks noChangeArrowheads="1"/>
            </p:cNvSpPr>
            <p:nvPr/>
          </p:nvSpPr>
          <p:spPr bwMode="auto">
            <a:xfrm flipH="1">
              <a:off x="200023" y="4018586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기대효과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80591" y="4018586"/>
              <a:ext cx="3672409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신뢰성 있는 환경정보 제공 기반 마련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기반의 과학적 환경행정을 위한 토대가 마련되어 업무추진력 향상</a:t>
              </a:r>
            </a:p>
          </p:txBody>
        </p:sp>
        <p:sp>
          <p:nvSpPr>
            <p:cNvPr id="48" name="Rectangle 94"/>
            <p:cNvSpPr>
              <a:spLocks noChangeArrowheads="1"/>
            </p:cNvSpPr>
            <p:nvPr/>
          </p:nvSpPr>
          <p:spPr bwMode="auto">
            <a:xfrm flipH="1">
              <a:off x="4955094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 개선기회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035663" y="1826517"/>
              <a:ext cx="3670312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다양하고 이종의 데이터를 효과적으로 관리 및 활용할 수 있는 환경정보 통합 관리체계 구축 필요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신뢰성 제고를 위한 품질 방안 마련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Rectangle 94"/>
            <p:cNvSpPr>
              <a:spLocks noChangeArrowheads="1"/>
            </p:cNvSpPr>
            <p:nvPr/>
          </p:nvSpPr>
          <p:spPr bwMode="auto">
            <a:xfrm flipH="1">
              <a:off x="4955094" y="4015707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고려사항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35663" y="4015707"/>
              <a:ext cx="3670312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원천 데이터에 대한 표준화는 매우 많은 시간과 비용이 소요되므로 온톨로지에 의한 의미론적인 연결을 통한 표준화와 품질관리 추진 필요</a:t>
              </a:r>
            </a:p>
          </p:txBody>
        </p:sp>
        <p:sp>
          <p:nvSpPr>
            <p:cNvPr id="52" name="Rectangle 94"/>
            <p:cNvSpPr>
              <a:spLocks noChangeArrowheads="1"/>
            </p:cNvSpPr>
            <p:nvPr/>
          </p:nvSpPr>
          <p:spPr bwMode="auto">
            <a:xfrm flipH="1">
              <a:off x="208396" y="5589240"/>
              <a:ext cx="1072195" cy="791903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과제영역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275259" y="5589240"/>
              <a:ext cx="2016000" cy="791903"/>
              <a:chOff x="1275259" y="5589240"/>
              <a:chExt cx="2016000" cy="791903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275259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플랫폼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(Platform)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 bwMode="auto">
              <a:xfrm>
                <a:off x="2838329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429524" y="5589240"/>
              <a:ext cx="2016000" cy="791903"/>
              <a:chOff x="3429524" y="5589240"/>
              <a:chExt cx="2016000" cy="791903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429524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거버넌스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(Governance)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4987326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59750" y="5589240"/>
              <a:ext cx="2016000" cy="791903"/>
              <a:chOff x="5559750" y="5589240"/>
              <a:chExt cx="2016000" cy="791903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559750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서비스 과제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(Service Subject)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7103715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689975" y="5589240"/>
              <a:ext cx="2016000" cy="791903"/>
              <a:chOff x="7689975" y="5589240"/>
              <a:chExt cx="2016000" cy="79190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7689975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기타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(Etc.)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9249441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3"/>
          <p:cNvSpPr txBox="1">
            <a:spLocks/>
          </p:cNvSpPr>
          <p:nvPr/>
        </p:nvSpPr>
        <p:spPr>
          <a:xfrm>
            <a:off x="4808984" y="764704"/>
            <a:ext cx="2813591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ko-KR" sz="2200" spc="300" dirty="0" smtClean="0">
                <a:solidFill>
                  <a:schemeClr val="tx2">
                    <a:lumMod val="60000"/>
                    <a:lumOff val="40000"/>
                    <a:alpha val="99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C.O.N.T.E.N.T S</a:t>
            </a:r>
            <a:endParaRPr lang="en-US" altLang="ko-KR" sz="2200" spc="300" dirty="0">
              <a:solidFill>
                <a:schemeClr val="tx2">
                  <a:lumMod val="60000"/>
                  <a:lumOff val="40000"/>
                  <a:alpha val="99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1" name="Picture 2" descr="D:\박인숙\06 PPT 디자인\2017.12.08 한국환경공단-완료보고서\환경부로고_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3" y="6334030"/>
            <a:ext cx="834336" cy="34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박인숙\06 PPT 디자인\2017.12.08 한국환경공단-완료보고서\한국환경공단_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6349796"/>
            <a:ext cx="1152128" cy="2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"/>
          <p:cNvSpPr txBox="1">
            <a:spLocks/>
          </p:cNvSpPr>
          <p:nvPr/>
        </p:nvSpPr>
        <p:spPr>
          <a:xfrm>
            <a:off x="5627284" y="1912753"/>
            <a:ext cx="1256754" cy="4510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사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업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 개요</a:t>
            </a:r>
          </a:p>
        </p:txBody>
      </p:sp>
      <p:sp>
        <p:nvSpPr>
          <p:cNvPr id="17" name="내용 개체 틀 3"/>
          <p:cNvSpPr txBox="1">
            <a:spLocks/>
          </p:cNvSpPr>
          <p:nvPr/>
        </p:nvSpPr>
        <p:spPr>
          <a:xfrm>
            <a:off x="5627284" y="2552214"/>
            <a:ext cx="2223366" cy="4510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환경 및 현황분석</a:t>
            </a:r>
            <a:endParaRPr lang="en-US" altLang="ko-KR" sz="26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내용 개체 틀 3"/>
          <p:cNvSpPr txBox="1">
            <a:spLocks/>
          </p:cNvSpPr>
          <p:nvPr/>
        </p:nvSpPr>
        <p:spPr>
          <a:xfrm>
            <a:off x="5627284" y="3191675"/>
            <a:ext cx="1933222" cy="480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목표 모델 수립</a:t>
            </a:r>
          </a:p>
        </p:txBody>
      </p:sp>
      <p:sp>
        <p:nvSpPr>
          <p:cNvPr id="12" name="내용 개체 틀 3"/>
          <p:cNvSpPr txBox="1">
            <a:spLocks/>
          </p:cNvSpPr>
          <p:nvPr/>
        </p:nvSpPr>
        <p:spPr>
          <a:xfrm>
            <a:off x="5627284" y="3831136"/>
            <a:ext cx="3286156" cy="4510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이행 계획 및 추진 </a:t>
            </a:r>
            <a:r>
              <a:rPr lang="ko-KR" altLang="en-US" sz="2600" b="1" dirty="0" err="1" smtClean="0">
                <a:solidFill>
                  <a:schemeClr val="tx2">
                    <a:lumMod val="75000"/>
                  </a:schemeClr>
                </a:solidFill>
              </a:rPr>
              <a:t>로드맵</a:t>
            </a:r>
            <a:endParaRPr lang="ko-KR" altLang="en-US" sz="26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내용 개체 틀 3"/>
          <p:cNvSpPr txBox="1">
            <a:spLocks/>
          </p:cNvSpPr>
          <p:nvPr/>
        </p:nvSpPr>
        <p:spPr>
          <a:xfrm>
            <a:off x="5631016" y="4470597"/>
            <a:ext cx="2223366" cy="480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시범분석 파일럿 </a:t>
            </a:r>
          </a:p>
        </p:txBody>
      </p:sp>
      <p:sp>
        <p:nvSpPr>
          <p:cNvPr id="22" name="내용 개체 틀 3"/>
          <p:cNvSpPr txBox="1">
            <a:spLocks/>
          </p:cNvSpPr>
          <p:nvPr/>
        </p:nvSpPr>
        <p:spPr>
          <a:xfrm>
            <a:off x="5627285" y="5110059"/>
            <a:ext cx="1933222" cy="4801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사업 성공 제언</a:t>
            </a:r>
          </a:p>
        </p:txBody>
      </p:sp>
      <p:grpSp>
        <p:nvGrpSpPr>
          <p:cNvPr id="197" name="그룹 196"/>
          <p:cNvGrpSpPr/>
          <p:nvPr/>
        </p:nvGrpSpPr>
        <p:grpSpPr>
          <a:xfrm>
            <a:off x="4697809" y="1866516"/>
            <a:ext cx="757172" cy="3751324"/>
            <a:chOff x="4697809" y="1866516"/>
            <a:chExt cx="757172" cy="3751324"/>
          </a:xfrm>
        </p:grpSpPr>
        <p:sp>
          <p:nvSpPr>
            <p:cNvPr id="130" name="TextBox 129"/>
            <p:cNvSpPr txBox="1"/>
            <p:nvPr/>
          </p:nvSpPr>
          <p:spPr>
            <a:xfrm>
              <a:off x="4860146" y="1866516"/>
              <a:ext cx="45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15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I.</a:t>
              </a:r>
              <a:endParaRPr lang="ko-KR" altLang="en-US" sz="2700" b="1" spc="-15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5" name="직선 연결선 134"/>
            <p:cNvCxnSpPr/>
            <p:nvPr/>
          </p:nvCxnSpPr>
          <p:spPr>
            <a:xfrm>
              <a:off x="4710186" y="2238216"/>
              <a:ext cx="6881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4746976" y="2210831"/>
              <a:ext cx="0" cy="54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05934" y="2244640"/>
              <a:ext cx="499677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33" name="직선 연결선 132"/>
            <p:cNvCxnSpPr/>
            <p:nvPr/>
          </p:nvCxnSpPr>
          <p:spPr>
            <a:xfrm>
              <a:off x="4799949" y="2239877"/>
              <a:ext cx="517630" cy="0"/>
            </a:xfrm>
            <a:prstGeom prst="line">
              <a:avLst/>
            </a:prstGeom>
            <a:ln w="19050"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4824729" y="2509434"/>
              <a:ext cx="52863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15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II.</a:t>
              </a:r>
              <a:endParaRPr lang="ko-KR" altLang="en-US" sz="2700" b="1" spc="-15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직선 연결선 142"/>
            <p:cNvCxnSpPr/>
            <p:nvPr/>
          </p:nvCxnSpPr>
          <p:spPr>
            <a:xfrm>
              <a:off x="4710186" y="2881134"/>
              <a:ext cx="6881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4746976" y="2853749"/>
              <a:ext cx="0" cy="54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직사각형 139"/>
            <p:cNvSpPr/>
            <p:nvPr/>
          </p:nvSpPr>
          <p:spPr>
            <a:xfrm>
              <a:off x="4805934" y="2887558"/>
              <a:ext cx="499677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4799949" y="2882795"/>
              <a:ext cx="517630" cy="0"/>
            </a:xfrm>
            <a:prstGeom prst="line">
              <a:avLst/>
            </a:prstGeom>
            <a:ln w="19050"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711735" y="3152352"/>
              <a:ext cx="74324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15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III.</a:t>
              </a:r>
              <a:endParaRPr lang="ko-KR" altLang="en-US" sz="2700" b="1" spc="-15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직선 연결선 150"/>
            <p:cNvCxnSpPr/>
            <p:nvPr/>
          </p:nvCxnSpPr>
          <p:spPr>
            <a:xfrm>
              <a:off x="4710186" y="3524052"/>
              <a:ext cx="6881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4746976" y="3496667"/>
              <a:ext cx="0" cy="54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/>
            <p:cNvSpPr/>
            <p:nvPr/>
          </p:nvSpPr>
          <p:spPr>
            <a:xfrm>
              <a:off x="4805934" y="3530476"/>
              <a:ext cx="499677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49" name="직선 연결선 148"/>
            <p:cNvCxnSpPr/>
            <p:nvPr/>
          </p:nvCxnSpPr>
          <p:spPr>
            <a:xfrm>
              <a:off x="4799949" y="3525713"/>
              <a:ext cx="517630" cy="0"/>
            </a:xfrm>
            <a:prstGeom prst="line">
              <a:avLst/>
            </a:prstGeom>
            <a:ln w="19050"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4710859" y="3795270"/>
              <a:ext cx="6801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15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IV.</a:t>
              </a:r>
              <a:endParaRPr lang="ko-KR" altLang="en-US" sz="2700" b="1" spc="-15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4710186" y="4166970"/>
              <a:ext cx="6881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746976" y="4139585"/>
              <a:ext cx="0" cy="54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/>
            <p:cNvSpPr/>
            <p:nvPr/>
          </p:nvSpPr>
          <p:spPr>
            <a:xfrm>
              <a:off x="4805934" y="4173394"/>
              <a:ext cx="499677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57" name="직선 연결선 156"/>
            <p:cNvCxnSpPr/>
            <p:nvPr/>
          </p:nvCxnSpPr>
          <p:spPr>
            <a:xfrm>
              <a:off x="4799949" y="4168631"/>
              <a:ext cx="517630" cy="0"/>
            </a:xfrm>
            <a:prstGeom prst="line">
              <a:avLst/>
            </a:prstGeom>
            <a:ln w="19050"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4703761" y="4438188"/>
              <a:ext cx="6801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15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V.</a:t>
              </a:r>
              <a:endParaRPr lang="ko-KR" altLang="en-US" sz="2700" b="1" spc="-15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7" name="직선 연결선 166"/>
            <p:cNvCxnSpPr/>
            <p:nvPr/>
          </p:nvCxnSpPr>
          <p:spPr>
            <a:xfrm>
              <a:off x="4710186" y="4809888"/>
              <a:ext cx="6881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4746976" y="4782503"/>
              <a:ext cx="0" cy="54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직사각형 163"/>
            <p:cNvSpPr/>
            <p:nvPr/>
          </p:nvSpPr>
          <p:spPr>
            <a:xfrm>
              <a:off x="4805933" y="4816312"/>
              <a:ext cx="499677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65" name="직선 연결선 164"/>
            <p:cNvCxnSpPr/>
            <p:nvPr/>
          </p:nvCxnSpPr>
          <p:spPr>
            <a:xfrm>
              <a:off x="4799948" y="4811549"/>
              <a:ext cx="517630" cy="0"/>
            </a:xfrm>
            <a:prstGeom prst="line">
              <a:avLst/>
            </a:prstGeom>
            <a:ln w="19050"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4697809" y="5081105"/>
              <a:ext cx="6801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15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VI.</a:t>
              </a:r>
              <a:endParaRPr lang="ko-KR" altLang="en-US" sz="2700" b="1" spc="-15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직선 연결선 174"/>
            <p:cNvCxnSpPr/>
            <p:nvPr/>
          </p:nvCxnSpPr>
          <p:spPr>
            <a:xfrm>
              <a:off x="4710186" y="5452805"/>
              <a:ext cx="6881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4744595" y="5425420"/>
              <a:ext cx="0" cy="54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직사각형 171"/>
            <p:cNvSpPr/>
            <p:nvPr/>
          </p:nvSpPr>
          <p:spPr>
            <a:xfrm>
              <a:off x="4805933" y="5459229"/>
              <a:ext cx="499677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73" name="직선 연결선 172"/>
            <p:cNvCxnSpPr/>
            <p:nvPr/>
          </p:nvCxnSpPr>
          <p:spPr>
            <a:xfrm>
              <a:off x="4799949" y="5454466"/>
              <a:ext cx="517630" cy="0"/>
            </a:xfrm>
            <a:prstGeom prst="line">
              <a:avLst/>
            </a:prstGeom>
            <a:ln w="19050"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4730070" y="2195502"/>
              <a:ext cx="67427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smtClean="0">
                  <a:solidFill>
                    <a:srgbClr val="009E47"/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Chapter</a:t>
              </a:r>
              <a:endParaRPr lang="ko-KR" altLang="en-US" sz="750" b="1">
                <a:solidFill>
                  <a:srgbClr val="009E47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730070" y="2838420"/>
              <a:ext cx="67427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smtClean="0">
                  <a:solidFill>
                    <a:srgbClr val="009E47"/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Chapter</a:t>
              </a:r>
              <a:endParaRPr lang="ko-KR" altLang="en-US" sz="750" b="1">
                <a:solidFill>
                  <a:srgbClr val="009E47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730070" y="3481338"/>
              <a:ext cx="67427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smtClean="0">
                  <a:solidFill>
                    <a:srgbClr val="009E47"/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Chapter</a:t>
              </a:r>
              <a:endParaRPr lang="ko-KR" altLang="en-US" sz="750" b="1">
                <a:solidFill>
                  <a:srgbClr val="009E47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4730070" y="4124256"/>
              <a:ext cx="67427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smtClean="0">
                  <a:solidFill>
                    <a:srgbClr val="009E47"/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Chapter</a:t>
              </a:r>
              <a:endParaRPr lang="ko-KR" altLang="en-US" sz="750" b="1">
                <a:solidFill>
                  <a:srgbClr val="009E47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730070" y="4767174"/>
              <a:ext cx="67427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smtClean="0">
                  <a:solidFill>
                    <a:srgbClr val="009E47"/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Chapter</a:t>
              </a:r>
              <a:endParaRPr lang="ko-KR" altLang="en-US" sz="750" b="1">
                <a:solidFill>
                  <a:srgbClr val="009E47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730070" y="5410091"/>
              <a:ext cx="67427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smtClean="0">
                  <a:solidFill>
                    <a:srgbClr val="009E47"/>
                  </a:solidFill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Chapter</a:t>
              </a:r>
              <a:endParaRPr lang="ko-KR" altLang="en-US" sz="750" b="1">
                <a:solidFill>
                  <a:srgbClr val="009E47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2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환경정보의 단계별 데이터 품질 이슈와 품질관리 활동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09847" y="388446"/>
            <a:ext cx="6550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3.6.3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환경정보의 표준화와 품질관리 체계 구축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(2/2)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407324" y="2194560"/>
            <a:ext cx="9069186" cy="4015047"/>
            <a:chOff x="560512" y="1988840"/>
            <a:chExt cx="8820980" cy="4392488"/>
          </a:xfrm>
        </p:grpSpPr>
        <p:grpSp>
          <p:nvGrpSpPr>
            <p:cNvPr id="102" name="그룹 101"/>
            <p:cNvGrpSpPr/>
            <p:nvPr/>
          </p:nvGrpSpPr>
          <p:grpSpPr>
            <a:xfrm>
              <a:off x="4618790" y="2084563"/>
              <a:ext cx="690369" cy="840381"/>
              <a:chOff x="3965664" y="2672916"/>
              <a:chExt cx="1755975" cy="2412268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135" name="원통 134"/>
              <p:cNvSpPr/>
              <p:nvPr/>
            </p:nvSpPr>
            <p:spPr bwMode="auto">
              <a:xfrm>
                <a:off x="3965664" y="2672916"/>
                <a:ext cx="1755975" cy="2412268"/>
              </a:xfrm>
              <a:prstGeom prst="can">
                <a:avLst/>
              </a:prstGeom>
              <a:solidFill>
                <a:srgbClr val="E6E6E6"/>
              </a:solidFill>
              <a:ln w="12700" cap="flat" cmpd="sng" algn="ctr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136" name="그룹 135"/>
              <p:cNvGrpSpPr/>
              <p:nvPr/>
            </p:nvGrpSpPr>
            <p:grpSpPr>
              <a:xfrm>
                <a:off x="4659630" y="3901113"/>
                <a:ext cx="1024260" cy="1024260"/>
                <a:chOff x="5059035" y="5607242"/>
                <a:chExt cx="1024260" cy="1024260"/>
              </a:xfrm>
              <a:grpFill/>
            </p:grpSpPr>
            <p:sp>
              <p:nvSpPr>
                <p:cNvPr id="173" name="타원 172"/>
                <p:cNvSpPr/>
                <p:nvPr/>
              </p:nvSpPr>
              <p:spPr bwMode="auto">
                <a:xfrm>
                  <a:off x="5059035" y="5607242"/>
                  <a:ext cx="1024260" cy="102426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000" tIns="18000" rIns="18000" bIns="18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lvl="0" indent="-85725" algn="ctr" defTabSz="91440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prstClr val="black"/>
                    </a:buClr>
                    <a:buSzPct val="90000"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174" name="그룹 173"/>
                <p:cNvGrpSpPr/>
                <p:nvPr/>
              </p:nvGrpSpPr>
              <p:grpSpPr>
                <a:xfrm>
                  <a:off x="5142421" y="5749430"/>
                  <a:ext cx="756084" cy="739883"/>
                  <a:chOff x="5061012" y="5121188"/>
                  <a:chExt cx="1012885" cy="883899"/>
                </a:xfrm>
                <a:grpFill/>
              </p:grpSpPr>
              <p:sp>
                <p:nvSpPr>
                  <p:cNvPr id="175" name="타원 174"/>
                  <p:cNvSpPr/>
                  <p:nvPr/>
                </p:nvSpPr>
                <p:spPr bwMode="auto">
                  <a:xfrm>
                    <a:off x="5554216" y="5405189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76" name="타원 175"/>
                  <p:cNvSpPr/>
                  <p:nvPr/>
                </p:nvSpPr>
                <p:spPr bwMode="auto">
                  <a:xfrm>
                    <a:off x="6001350" y="5337010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77" name="타원 176"/>
                  <p:cNvSpPr/>
                  <p:nvPr/>
                </p:nvSpPr>
                <p:spPr bwMode="auto">
                  <a:xfrm>
                    <a:off x="5061012" y="5553236"/>
                    <a:ext cx="72546" cy="9001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78" name="타원 177"/>
                  <p:cNvSpPr/>
                  <p:nvPr/>
                </p:nvSpPr>
                <p:spPr bwMode="auto">
                  <a:xfrm>
                    <a:off x="5243223" y="5611434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79" name="타원 178"/>
                  <p:cNvSpPr/>
                  <p:nvPr/>
                </p:nvSpPr>
                <p:spPr bwMode="auto">
                  <a:xfrm>
                    <a:off x="5558451" y="5697695"/>
                    <a:ext cx="66254" cy="187517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80" name="타원 179"/>
                  <p:cNvSpPr/>
                  <p:nvPr/>
                </p:nvSpPr>
                <p:spPr bwMode="auto">
                  <a:xfrm>
                    <a:off x="5817096" y="5585209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81" name="타원 180"/>
                  <p:cNvSpPr/>
                  <p:nvPr/>
                </p:nvSpPr>
                <p:spPr bwMode="auto">
                  <a:xfrm>
                    <a:off x="5734719" y="5121188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82" name="타원 181"/>
                  <p:cNvSpPr/>
                  <p:nvPr/>
                </p:nvSpPr>
                <p:spPr bwMode="auto">
                  <a:xfrm>
                    <a:off x="5862125" y="5870689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cxnSp>
                <p:nvCxnSpPr>
                  <p:cNvPr id="183" name="직선 연결선 182"/>
                  <p:cNvCxnSpPr>
                    <a:stCxn id="175" idx="3"/>
                    <a:endCxn id="178" idx="7"/>
                  </p:cNvCxnSpPr>
                  <p:nvPr/>
                </p:nvCxnSpPr>
                <p:spPr bwMode="auto">
                  <a:xfrm flipH="1">
                    <a:off x="5367068" y="5558846"/>
                    <a:ext cx="208396" cy="78951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4" name="직선 연결선 183"/>
                  <p:cNvCxnSpPr>
                    <a:stCxn id="175" idx="6"/>
                    <a:endCxn id="180" idx="2"/>
                  </p:cNvCxnSpPr>
                  <p:nvPr/>
                </p:nvCxnSpPr>
                <p:spPr bwMode="auto">
                  <a:xfrm>
                    <a:off x="5699309" y="5495199"/>
                    <a:ext cx="117787" cy="18002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5" name="직선 연결선 184"/>
                  <p:cNvCxnSpPr>
                    <a:stCxn id="175" idx="7"/>
                    <a:endCxn id="181" idx="3"/>
                  </p:cNvCxnSpPr>
                  <p:nvPr/>
                </p:nvCxnSpPr>
                <p:spPr bwMode="auto">
                  <a:xfrm flipV="1">
                    <a:off x="5678061" y="5235904"/>
                    <a:ext cx="67282" cy="195648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6" name="직선 연결선 185"/>
                  <p:cNvCxnSpPr>
                    <a:stCxn id="178" idx="2"/>
                    <a:endCxn id="177" idx="5"/>
                  </p:cNvCxnSpPr>
                  <p:nvPr/>
                </p:nvCxnSpPr>
                <p:spPr bwMode="auto">
                  <a:xfrm flipH="1" flipV="1">
                    <a:off x="5122934" y="5630064"/>
                    <a:ext cx="120289" cy="7138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7" name="직선 연결선 186"/>
                  <p:cNvCxnSpPr>
                    <a:stCxn id="180" idx="7"/>
                    <a:endCxn id="176" idx="3"/>
                  </p:cNvCxnSpPr>
                  <p:nvPr/>
                </p:nvCxnSpPr>
                <p:spPr bwMode="auto">
                  <a:xfrm flipV="1">
                    <a:off x="5940941" y="5451726"/>
                    <a:ext cx="71033" cy="159846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8" name="직선 연결선 187"/>
                  <p:cNvCxnSpPr>
                    <a:stCxn id="180" idx="4"/>
                    <a:endCxn id="182" idx="1"/>
                  </p:cNvCxnSpPr>
                  <p:nvPr/>
                </p:nvCxnSpPr>
                <p:spPr bwMode="auto">
                  <a:xfrm flipH="1">
                    <a:off x="5872749" y="5765229"/>
                    <a:ext cx="16894" cy="125142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" name="직선 연결선 188"/>
                  <p:cNvCxnSpPr>
                    <a:stCxn id="178" idx="5"/>
                    <a:endCxn id="179" idx="2"/>
                  </p:cNvCxnSpPr>
                  <p:nvPr/>
                </p:nvCxnSpPr>
                <p:spPr bwMode="auto">
                  <a:xfrm>
                    <a:off x="5367068" y="5765091"/>
                    <a:ext cx="191383" cy="26363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7" name="그룹 136"/>
              <p:cNvGrpSpPr/>
              <p:nvPr/>
            </p:nvGrpSpPr>
            <p:grpSpPr>
              <a:xfrm>
                <a:off x="4364079" y="3702675"/>
                <a:ext cx="1024260" cy="1024260"/>
                <a:chOff x="5059035" y="5607242"/>
                <a:chExt cx="1024260" cy="1024260"/>
              </a:xfrm>
              <a:grpFill/>
            </p:grpSpPr>
            <p:sp>
              <p:nvSpPr>
                <p:cNvPr id="156" name="타원 155"/>
                <p:cNvSpPr/>
                <p:nvPr/>
              </p:nvSpPr>
              <p:spPr bwMode="auto">
                <a:xfrm>
                  <a:off x="5059035" y="5607242"/>
                  <a:ext cx="1024260" cy="102426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000" tIns="18000" rIns="18000" bIns="18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lvl="0" indent="-85725" algn="ctr" defTabSz="91440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prstClr val="black"/>
                    </a:buClr>
                    <a:buSzPct val="90000"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157" name="그룹 156"/>
                <p:cNvGrpSpPr/>
                <p:nvPr/>
              </p:nvGrpSpPr>
              <p:grpSpPr>
                <a:xfrm>
                  <a:off x="5142421" y="5749430"/>
                  <a:ext cx="756084" cy="739883"/>
                  <a:chOff x="5061012" y="5121188"/>
                  <a:chExt cx="1012885" cy="883899"/>
                </a:xfrm>
                <a:grpFill/>
              </p:grpSpPr>
              <p:sp>
                <p:nvSpPr>
                  <p:cNvPr id="158" name="타원 157"/>
                  <p:cNvSpPr/>
                  <p:nvPr/>
                </p:nvSpPr>
                <p:spPr bwMode="auto">
                  <a:xfrm>
                    <a:off x="5554216" y="5405189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59" name="타원 158"/>
                  <p:cNvSpPr/>
                  <p:nvPr/>
                </p:nvSpPr>
                <p:spPr bwMode="auto">
                  <a:xfrm>
                    <a:off x="6001350" y="5337010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0" name="타원 159"/>
                  <p:cNvSpPr/>
                  <p:nvPr/>
                </p:nvSpPr>
                <p:spPr bwMode="auto">
                  <a:xfrm>
                    <a:off x="5061012" y="5553236"/>
                    <a:ext cx="72546" cy="9001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1" name="타원 160"/>
                  <p:cNvSpPr/>
                  <p:nvPr/>
                </p:nvSpPr>
                <p:spPr bwMode="auto">
                  <a:xfrm>
                    <a:off x="5243223" y="5611434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2" name="타원 161"/>
                  <p:cNvSpPr/>
                  <p:nvPr/>
                </p:nvSpPr>
                <p:spPr bwMode="auto">
                  <a:xfrm>
                    <a:off x="5558451" y="5697695"/>
                    <a:ext cx="66254" cy="187517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3" name="타원 162"/>
                  <p:cNvSpPr/>
                  <p:nvPr/>
                </p:nvSpPr>
                <p:spPr bwMode="auto">
                  <a:xfrm>
                    <a:off x="5817096" y="5585209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4" name="타원 163"/>
                  <p:cNvSpPr/>
                  <p:nvPr/>
                </p:nvSpPr>
                <p:spPr bwMode="auto">
                  <a:xfrm>
                    <a:off x="5734719" y="5121188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5" name="타원 164"/>
                  <p:cNvSpPr/>
                  <p:nvPr/>
                </p:nvSpPr>
                <p:spPr bwMode="auto">
                  <a:xfrm>
                    <a:off x="5862125" y="5870689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cxnSp>
                <p:nvCxnSpPr>
                  <p:cNvPr id="166" name="직선 연결선 165"/>
                  <p:cNvCxnSpPr>
                    <a:stCxn id="158" idx="3"/>
                    <a:endCxn id="161" idx="7"/>
                  </p:cNvCxnSpPr>
                  <p:nvPr/>
                </p:nvCxnSpPr>
                <p:spPr bwMode="auto">
                  <a:xfrm flipH="1">
                    <a:off x="5367068" y="5558846"/>
                    <a:ext cx="208396" cy="78951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7" name="직선 연결선 166"/>
                  <p:cNvCxnSpPr>
                    <a:stCxn id="158" idx="6"/>
                    <a:endCxn id="163" idx="2"/>
                  </p:cNvCxnSpPr>
                  <p:nvPr/>
                </p:nvCxnSpPr>
                <p:spPr bwMode="auto">
                  <a:xfrm>
                    <a:off x="5699309" y="5495199"/>
                    <a:ext cx="117787" cy="18002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8" name="직선 연결선 167"/>
                  <p:cNvCxnSpPr>
                    <a:stCxn id="158" idx="7"/>
                    <a:endCxn id="164" idx="3"/>
                  </p:cNvCxnSpPr>
                  <p:nvPr/>
                </p:nvCxnSpPr>
                <p:spPr bwMode="auto">
                  <a:xfrm flipV="1">
                    <a:off x="5678061" y="5235904"/>
                    <a:ext cx="67282" cy="195648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9" name="직선 연결선 168"/>
                  <p:cNvCxnSpPr>
                    <a:stCxn id="161" idx="2"/>
                    <a:endCxn id="160" idx="5"/>
                  </p:cNvCxnSpPr>
                  <p:nvPr/>
                </p:nvCxnSpPr>
                <p:spPr bwMode="auto">
                  <a:xfrm flipH="1" flipV="1">
                    <a:off x="5122934" y="5630064"/>
                    <a:ext cx="120289" cy="7138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0" name="직선 연결선 169"/>
                  <p:cNvCxnSpPr>
                    <a:stCxn id="163" idx="7"/>
                    <a:endCxn id="159" idx="3"/>
                  </p:cNvCxnSpPr>
                  <p:nvPr/>
                </p:nvCxnSpPr>
                <p:spPr bwMode="auto">
                  <a:xfrm flipV="1">
                    <a:off x="5940941" y="5451726"/>
                    <a:ext cx="71033" cy="159846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1" name="직선 연결선 170"/>
                  <p:cNvCxnSpPr>
                    <a:stCxn id="163" idx="4"/>
                    <a:endCxn id="165" idx="1"/>
                  </p:cNvCxnSpPr>
                  <p:nvPr/>
                </p:nvCxnSpPr>
                <p:spPr bwMode="auto">
                  <a:xfrm flipH="1">
                    <a:off x="5872749" y="5765229"/>
                    <a:ext cx="16894" cy="125142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" name="직선 연결선 171"/>
                  <p:cNvCxnSpPr>
                    <a:stCxn id="161" idx="5"/>
                    <a:endCxn id="162" idx="2"/>
                  </p:cNvCxnSpPr>
                  <p:nvPr/>
                </p:nvCxnSpPr>
                <p:spPr bwMode="auto">
                  <a:xfrm>
                    <a:off x="5367068" y="5765091"/>
                    <a:ext cx="191383" cy="26363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4016371" y="3501008"/>
                <a:ext cx="1024260" cy="1024260"/>
                <a:chOff x="5059035" y="5607242"/>
                <a:chExt cx="1024260" cy="1024260"/>
              </a:xfrm>
              <a:grpFill/>
            </p:grpSpPr>
            <p:sp>
              <p:nvSpPr>
                <p:cNvPr id="139" name="타원 138"/>
                <p:cNvSpPr/>
                <p:nvPr/>
              </p:nvSpPr>
              <p:spPr bwMode="auto">
                <a:xfrm>
                  <a:off x="5059035" y="5607242"/>
                  <a:ext cx="1024260" cy="102426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000" tIns="18000" rIns="18000" bIns="18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lvl="0" indent="-85725" algn="ctr" defTabSz="91440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prstClr val="black"/>
                    </a:buClr>
                    <a:buSzPct val="90000"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>
                  <a:off x="5142421" y="5749430"/>
                  <a:ext cx="756084" cy="739883"/>
                  <a:chOff x="5061012" y="5121188"/>
                  <a:chExt cx="1012885" cy="883899"/>
                </a:xfrm>
                <a:grpFill/>
              </p:grpSpPr>
              <p:sp>
                <p:nvSpPr>
                  <p:cNvPr id="141" name="타원 140"/>
                  <p:cNvSpPr/>
                  <p:nvPr/>
                </p:nvSpPr>
                <p:spPr bwMode="auto">
                  <a:xfrm>
                    <a:off x="5554216" y="5405189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2" name="타원 141"/>
                  <p:cNvSpPr/>
                  <p:nvPr/>
                </p:nvSpPr>
                <p:spPr bwMode="auto">
                  <a:xfrm>
                    <a:off x="6001350" y="5337010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3" name="타원 142"/>
                  <p:cNvSpPr/>
                  <p:nvPr/>
                </p:nvSpPr>
                <p:spPr bwMode="auto">
                  <a:xfrm>
                    <a:off x="5061012" y="5553236"/>
                    <a:ext cx="72546" cy="9001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4" name="타원 143"/>
                  <p:cNvSpPr/>
                  <p:nvPr/>
                </p:nvSpPr>
                <p:spPr bwMode="auto">
                  <a:xfrm>
                    <a:off x="5243223" y="5611434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5" name="타원 144"/>
                  <p:cNvSpPr/>
                  <p:nvPr/>
                </p:nvSpPr>
                <p:spPr bwMode="auto">
                  <a:xfrm>
                    <a:off x="5558451" y="5697695"/>
                    <a:ext cx="66254" cy="187517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6" name="타원 145"/>
                  <p:cNvSpPr/>
                  <p:nvPr/>
                </p:nvSpPr>
                <p:spPr bwMode="auto">
                  <a:xfrm>
                    <a:off x="5817096" y="5585209"/>
                    <a:ext cx="145093" cy="180020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7" name="타원 146"/>
                  <p:cNvSpPr/>
                  <p:nvPr/>
                </p:nvSpPr>
                <p:spPr bwMode="auto">
                  <a:xfrm>
                    <a:off x="5734719" y="5121188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48" name="타원 147"/>
                  <p:cNvSpPr/>
                  <p:nvPr/>
                </p:nvSpPr>
                <p:spPr bwMode="auto">
                  <a:xfrm>
                    <a:off x="5862125" y="5870689"/>
                    <a:ext cx="72547" cy="134398"/>
                  </a:xfrm>
                  <a:prstGeom prst="ellipse">
                    <a:avLst/>
                  </a:prstGeom>
                  <a:grpFill/>
                  <a:ln w="6350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8000" tIns="18000" rIns="18000" bIns="1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85725" marR="0" lvl="0" indent="-85725" algn="ctr" defTabSz="914400" eaLnBrk="0" fontAlgn="base" latinLnBrk="0" hangingPunct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prstClr val="black"/>
                      </a:buClr>
                      <a:buSzPct val="90000"/>
                      <a:buFontTx/>
                      <a:buNone/>
                      <a:tabLst/>
                      <a:defRPr/>
                    </a:pPr>
                    <a:endParaRPr kumimoji="0" lang="ko-KR" altLang="en-US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>
                    <a:stCxn id="141" idx="3"/>
                    <a:endCxn id="144" idx="7"/>
                  </p:cNvCxnSpPr>
                  <p:nvPr/>
                </p:nvCxnSpPr>
                <p:spPr bwMode="auto">
                  <a:xfrm flipH="1">
                    <a:off x="5367068" y="5558846"/>
                    <a:ext cx="208396" cy="78951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0" name="직선 연결선 149"/>
                  <p:cNvCxnSpPr>
                    <a:stCxn id="141" idx="6"/>
                    <a:endCxn id="146" idx="2"/>
                  </p:cNvCxnSpPr>
                  <p:nvPr/>
                </p:nvCxnSpPr>
                <p:spPr bwMode="auto">
                  <a:xfrm>
                    <a:off x="5699309" y="5495199"/>
                    <a:ext cx="117787" cy="18002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1" name="직선 연결선 150"/>
                  <p:cNvCxnSpPr>
                    <a:stCxn id="141" idx="7"/>
                    <a:endCxn id="147" idx="3"/>
                  </p:cNvCxnSpPr>
                  <p:nvPr/>
                </p:nvCxnSpPr>
                <p:spPr bwMode="auto">
                  <a:xfrm flipV="1">
                    <a:off x="5678061" y="5235904"/>
                    <a:ext cx="67282" cy="195648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2" name="직선 연결선 151"/>
                  <p:cNvCxnSpPr>
                    <a:stCxn id="144" idx="2"/>
                    <a:endCxn id="143" idx="5"/>
                  </p:cNvCxnSpPr>
                  <p:nvPr/>
                </p:nvCxnSpPr>
                <p:spPr bwMode="auto">
                  <a:xfrm flipH="1" flipV="1">
                    <a:off x="5122934" y="5630064"/>
                    <a:ext cx="120289" cy="7138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3" name="직선 연결선 152"/>
                  <p:cNvCxnSpPr>
                    <a:stCxn id="146" idx="7"/>
                    <a:endCxn id="142" idx="3"/>
                  </p:cNvCxnSpPr>
                  <p:nvPr/>
                </p:nvCxnSpPr>
                <p:spPr bwMode="auto">
                  <a:xfrm flipV="1">
                    <a:off x="5940941" y="5451726"/>
                    <a:ext cx="71033" cy="159846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" name="직선 연결선 153"/>
                  <p:cNvCxnSpPr>
                    <a:stCxn id="146" idx="4"/>
                    <a:endCxn id="148" idx="1"/>
                  </p:cNvCxnSpPr>
                  <p:nvPr/>
                </p:nvCxnSpPr>
                <p:spPr bwMode="auto">
                  <a:xfrm flipH="1">
                    <a:off x="5872749" y="5765229"/>
                    <a:ext cx="16894" cy="125142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직선 연결선 154"/>
                  <p:cNvCxnSpPr>
                    <a:stCxn id="144" idx="5"/>
                    <a:endCxn id="145" idx="2"/>
                  </p:cNvCxnSpPr>
                  <p:nvPr/>
                </p:nvCxnSpPr>
                <p:spPr bwMode="auto">
                  <a:xfrm>
                    <a:off x="5367068" y="5765091"/>
                    <a:ext cx="191383" cy="26363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103" name="그룹 102"/>
            <p:cNvGrpSpPr/>
            <p:nvPr/>
          </p:nvGrpSpPr>
          <p:grpSpPr>
            <a:xfrm>
              <a:off x="1813624" y="3009732"/>
              <a:ext cx="6300700" cy="779308"/>
              <a:chOff x="1712640" y="3261760"/>
              <a:chExt cx="6300700" cy="923324"/>
            </a:xfrm>
          </p:grpSpPr>
          <p:sp>
            <p:nvSpPr>
              <p:cNvPr id="131" name="오각형 130"/>
              <p:cNvSpPr/>
              <p:nvPr/>
            </p:nvSpPr>
            <p:spPr bwMode="auto">
              <a:xfrm>
                <a:off x="1712640" y="3261760"/>
                <a:ext cx="1404156" cy="923324"/>
              </a:xfrm>
              <a:prstGeom prst="homePlate">
                <a:avLst>
                  <a:gd name="adj" fmla="val 3143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획득</a:t>
                </a:r>
                <a:endPara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25" marR="0" lvl="0" indent="-85725" algn="ctr" defTabSz="914400" eaLnBrk="0" fontAlgn="base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(Data Acquisition)</a:t>
                </a:r>
                <a:endPara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2" name="갈매기형 수장 131"/>
              <p:cNvSpPr/>
              <p:nvPr/>
            </p:nvSpPr>
            <p:spPr bwMode="auto">
              <a:xfrm>
                <a:off x="3059069" y="3287307"/>
                <a:ext cx="1689908" cy="872231"/>
              </a:xfrm>
              <a:prstGeom prst="chevron">
                <a:avLst>
                  <a:gd name="adj" fmla="val 3362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처리</a:t>
                </a: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저장</a:t>
                </a:r>
                <a:endPara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-10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(Data Process/store)</a:t>
                </a:r>
                <a:endParaRPr kumimoji="0" lang="ko-KR" altLang="en-US" sz="1100" b="1" i="0" u="none" strike="noStrike" kern="0" cap="none" spc="-10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3" name="갈매기형 수장 132"/>
              <p:cNvSpPr/>
              <p:nvPr/>
            </p:nvSpPr>
            <p:spPr bwMode="auto">
              <a:xfrm>
                <a:off x="4691250" y="3287307"/>
                <a:ext cx="1689908" cy="872231"/>
              </a:xfrm>
              <a:prstGeom prst="chevron">
                <a:avLst>
                  <a:gd name="adj" fmla="val 3362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분석</a:t>
                </a:r>
                <a:endPara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(Data Analysis)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4" name="갈매기형 수장 133"/>
              <p:cNvSpPr/>
              <p:nvPr/>
            </p:nvSpPr>
            <p:spPr bwMode="auto">
              <a:xfrm>
                <a:off x="6323432" y="3287307"/>
                <a:ext cx="1689908" cy="872231"/>
              </a:xfrm>
              <a:prstGeom prst="chevron">
                <a:avLst>
                  <a:gd name="adj" fmla="val 3362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99C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활용</a:t>
                </a:r>
                <a:endPara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25" marR="0" lvl="0" indent="-85725" algn="ctr" defTabSz="914400" eaLnBrk="0" fontAlgn="base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(Data Use)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cxnSp>
          <p:nvCxnSpPr>
            <p:cNvPr id="104" name="직선 화살표 연결선 103"/>
            <p:cNvCxnSpPr/>
            <p:nvPr/>
          </p:nvCxnSpPr>
          <p:spPr bwMode="auto">
            <a:xfrm flipH="1">
              <a:off x="2623714" y="2421350"/>
              <a:ext cx="1995076" cy="588382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4EA0D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05" name="직선 화살표 연결선 104"/>
            <p:cNvCxnSpPr/>
            <p:nvPr/>
          </p:nvCxnSpPr>
          <p:spPr bwMode="auto">
            <a:xfrm flipH="1">
              <a:off x="4099878" y="2715541"/>
              <a:ext cx="518912" cy="294191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4EA0D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06" name="직선 화살표 연결선 105"/>
            <p:cNvCxnSpPr/>
            <p:nvPr/>
          </p:nvCxnSpPr>
          <p:spPr bwMode="auto">
            <a:xfrm>
              <a:off x="5294318" y="2730387"/>
              <a:ext cx="342870" cy="279345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4EA0D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07" name="직선 화살표 연결선 106"/>
            <p:cNvCxnSpPr>
              <a:endCxn id="134" idx="0"/>
            </p:cNvCxnSpPr>
            <p:nvPr/>
          </p:nvCxnSpPr>
          <p:spPr bwMode="auto">
            <a:xfrm>
              <a:off x="5309159" y="2442538"/>
              <a:ext cx="1836458" cy="588756"/>
            </a:xfrm>
            <a:prstGeom prst="straightConnector1">
              <a:avLst/>
            </a:prstGeom>
            <a:solidFill>
              <a:srgbClr val="FBB779"/>
            </a:solidFill>
            <a:ln w="3175" cap="flat" cmpd="sng" algn="ctr">
              <a:solidFill>
                <a:srgbClr val="4EA0D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5280018" y="2124631"/>
              <a:ext cx="1504874" cy="26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온톨로지 메타 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Repository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51706" y="3983796"/>
              <a:ext cx="2304085" cy="662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복잡한 데이터 형식</a:t>
              </a:r>
              <a:r>
                <a:rPr kumimoji="0" lang="en-US" altLang="ko-KR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: DB, hwp, pdf …</a:t>
              </a: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원천 </a:t>
              </a:r>
              <a:r>
                <a:rPr kumimoji="0" lang="en-US" altLang="ko-KR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DB, Files, xml, …</a:t>
              </a: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불분명한 소유주체 </a:t>
              </a:r>
              <a:r>
                <a:rPr kumimoji="0" lang="en-US" altLang="ko-KR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기술원</a:t>
              </a:r>
              <a:r>
                <a:rPr kumimoji="0" lang="en-US" altLang="ko-KR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?, </a:t>
              </a: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공단</a:t>
              </a:r>
              <a:r>
                <a:rPr kumimoji="0" lang="en-US" altLang="ko-KR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? , </a:t>
              </a: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환경부 </a:t>
              </a:r>
              <a:r>
                <a:rPr kumimoji="0" lang="en-US" altLang="ko-KR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?</a:t>
              </a:r>
              <a:endParaRPr kumimoji="0" lang="ko-KR" altLang="en-US" sz="10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51545" y="4627045"/>
              <a:ext cx="2818910" cy="662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85725" indent="-85725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§"/>
                <a:defRPr sz="1000" b="0" spc="-70">
                  <a:latin typeface="+mn-ea"/>
                  <a:ea typeface="+mn-ea"/>
                </a:defRPr>
              </a:lvl1pPr>
            </a:lstStyle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분석모델에 따른 수많은 처리 방식</a:t>
              </a:r>
              <a:endParaRPr kumimoji="0" lang="en-US" altLang="ko-KR" sz="1000" b="1" i="0" u="none" strike="noStrike" kern="0" cap="none" spc="-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요구에 따른 </a:t>
              </a:r>
              <a:r>
                <a:rPr kumimoji="0" lang="en-US" altLang="ko-KR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DB, Hadoop </a:t>
              </a:r>
              <a:r>
                <a:rPr kumimoji="0" lang="ko-KR" altLang="en-US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</a:t>
              </a:r>
              <a:endParaRPr kumimoji="0" lang="en-US" altLang="ko-KR" sz="1000" b="1" i="0" u="none" strike="noStrike" kern="0" cap="none" spc="-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알고리즘</a:t>
              </a:r>
              <a:r>
                <a:rPr kumimoji="0" lang="en-US" altLang="ko-KR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000" b="1" i="0" u="none" strike="noStrike" kern="0" cap="none" spc="-7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엔진 도입에 다른 처리 및 저장방식 변경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244585" y="3983796"/>
              <a:ext cx="2079259" cy="465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분석결과에 데이터 누락이나 오류의 포함</a:t>
              </a:r>
              <a:endParaRPr kumimoji="0" lang="en-US" altLang="ko-KR" sz="10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온톨로지 기반 데이터 표준 준수 여부</a:t>
              </a:r>
              <a:endParaRPr kumimoji="0" lang="en-US" altLang="ko-KR" sz="10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824536" y="4627045"/>
              <a:ext cx="2963910" cy="662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85725" indent="-85725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§"/>
                <a:defRPr sz="1000" b="0" spc="-70">
                  <a:latin typeface="+mn-ea"/>
                  <a:ea typeface="+mn-ea"/>
                </a:defRPr>
              </a:lvl1pPr>
            </a:lstStyle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이해관계자의 유형별 데이터 서비스로 파편화 대응 가능 여부</a:t>
              </a:r>
              <a:endParaRPr kumimoji="0" lang="en-US" altLang="ko-KR" sz="10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사용자의 언어로 제기된 요구사항의 민접한 대응 가능 여부</a:t>
              </a:r>
              <a:endParaRPr kumimoji="0" lang="en-US" altLang="ko-KR" sz="10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5725" marR="0" lvl="0" indent="-85725" defTabSz="914400" eaLnBrk="0" fontAlgn="base" latinLnBrk="0" hangingPunct="0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결과 보고의 활용 가치 </a:t>
              </a:r>
              <a:endParaRPr kumimoji="0" lang="ko-KR" altLang="en-US" sz="1000" b="1" i="0" u="none" strike="noStrike" kern="0" cap="none" spc="-7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아래쪽 화살표 112"/>
            <p:cNvSpPr/>
            <p:nvPr/>
          </p:nvSpPr>
          <p:spPr bwMode="auto">
            <a:xfrm>
              <a:off x="2344296" y="3825044"/>
              <a:ext cx="144016" cy="209634"/>
            </a:xfrm>
            <a:prstGeom prst="downArrow">
              <a:avLst/>
            </a:prstGeom>
            <a:solidFill>
              <a:srgbClr val="4EA0D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4" name="아래쪽 화살표 113"/>
            <p:cNvSpPr/>
            <p:nvPr/>
          </p:nvSpPr>
          <p:spPr bwMode="auto">
            <a:xfrm>
              <a:off x="5470783" y="3825044"/>
              <a:ext cx="144016" cy="209634"/>
            </a:xfrm>
            <a:prstGeom prst="downArrow">
              <a:avLst/>
            </a:prstGeom>
            <a:solidFill>
              <a:srgbClr val="4EA0D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5" name="아래쪽 화살표 114"/>
            <p:cNvSpPr/>
            <p:nvPr/>
          </p:nvSpPr>
          <p:spPr bwMode="auto">
            <a:xfrm>
              <a:off x="3811846" y="3825044"/>
              <a:ext cx="144459" cy="737449"/>
            </a:xfrm>
            <a:prstGeom prst="downArrow">
              <a:avLst/>
            </a:prstGeom>
            <a:solidFill>
              <a:srgbClr val="4EA0D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6" name="아래쪽 화살표 115"/>
            <p:cNvSpPr/>
            <p:nvPr/>
          </p:nvSpPr>
          <p:spPr bwMode="auto">
            <a:xfrm>
              <a:off x="7125354" y="3825044"/>
              <a:ext cx="144459" cy="737449"/>
            </a:xfrm>
            <a:prstGeom prst="downArrow">
              <a:avLst/>
            </a:prstGeom>
            <a:solidFill>
              <a:srgbClr val="4EA0D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 bwMode="auto">
            <a:xfrm>
              <a:off x="1151706" y="1988840"/>
              <a:ext cx="8229786" cy="3392338"/>
            </a:xfrm>
            <a:prstGeom prst="rect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 bwMode="auto">
            <a:xfrm>
              <a:off x="560512" y="1988840"/>
              <a:ext cx="591194" cy="3392338"/>
            </a:xfrm>
            <a:prstGeom prst="rect">
              <a:avLst/>
            </a:prstGeom>
            <a:solidFill>
              <a:srgbClr val="2E75B6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eaVert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온톨로지 표준과 데이터 품질 관리</a:t>
              </a: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560512" y="5429251"/>
              <a:ext cx="8820980" cy="952077"/>
              <a:chOff x="740532" y="1988840"/>
              <a:chExt cx="8820980" cy="3600400"/>
            </a:xfrm>
          </p:grpSpPr>
          <p:sp>
            <p:nvSpPr>
              <p:cNvPr id="129" name="직사각형 128"/>
              <p:cNvSpPr/>
              <p:nvPr/>
            </p:nvSpPr>
            <p:spPr bwMode="auto">
              <a:xfrm>
                <a:off x="1331726" y="1988840"/>
                <a:ext cx="8229786" cy="36004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 bwMode="auto">
              <a:xfrm>
                <a:off x="740532" y="1988840"/>
                <a:ext cx="591194" cy="3600400"/>
              </a:xfrm>
              <a:prstGeom prst="rect">
                <a:avLst/>
              </a:prstGeom>
              <a:solidFill>
                <a:srgbClr val="2E75B6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eaVert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품질 관리 수행 방안</a:t>
                </a:r>
              </a:p>
            </p:txBody>
          </p:sp>
        </p:grpSp>
        <p:sp>
          <p:nvSpPr>
            <p:cNvPr id="120" name="모서리가 둥근 직사각형 119"/>
            <p:cNvSpPr/>
            <p:nvPr/>
          </p:nvSpPr>
          <p:spPr bwMode="auto">
            <a:xfrm>
              <a:off x="1277285" y="5657707"/>
              <a:ext cx="1346429" cy="468052"/>
            </a:xfrm>
            <a:prstGeom prst="roundRect">
              <a:avLst>
                <a:gd name="adj" fmla="val 8527"/>
              </a:avLst>
            </a:prstGeom>
            <a:solidFill>
              <a:srgbClr val="99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 기준 정의</a:t>
              </a:r>
            </a:p>
          </p:txBody>
        </p:sp>
        <p:sp>
          <p:nvSpPr>
            <p:cNvPr id="121" name="모서리가 둥근 직사각형 120"/>
            <p:cNvSpPr/>
            <p:nvPr/>
          </p:nvSpPr>
          <p:spPr bwMode="auto">
            <a:xfrm>
              <a:off x="2934296" y="5657707"/>
              <a:ext cx="1346429" cy="468052"/>
            </a:xfrm>
            <a:prstGeom prst="roundRect">
              <a:avLst>
                <a:gd name="adj" fmla="val 8527"/>
              </a:avLst>
            </a:prstGeom>
            <a:solidFill>
              <a:srgbClr val="99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 측정</a:t>
              </a:r>
            </a:p>
          </p:txBody>
        </p:sp>
        <p:sp>
          <p:nvSpPr>
            <p:cNvPr id="122" name="모서리가 둥근 직사각형 121"/>
            <p:cNvSpPr/>
            <p:nvPr/>
          </p:nvSpPr>
          <p:spPr bwMode="auto">
            <a:xfrm>
              <a:off x="4591307" y="5657707"/>
              <a:ext cx="1346429" cy="468052"/>
            </a:xfrm>
            <a:prstGeom prst="roundRect">
              <a:avLst>
                <a:gd name="adj" fmla="val 8527"/>
              </a:avLst>
            </a:prstGeom>
            <a:solidFill>
              <a:srgbClr val="99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품질오류 원인 분석</a:t>
              </a:r>
            </a:p>
          </p:txBody>
        </p:sp>
        <p:sp>
          <p:nvSpPr>
            <p:cNvPr id="123" name="모서리가 둥근 직사각형 122"/>
            <p:cNvSpPr/>
            <p:nvPr/>
          </p:nvSpPr>
          <p:spPr bwMode="auto">
            <a:xfrm>
              <a:off x="6248318" y="5657707"/>
              <a:ext cx="1346429" cy="468052"/>
            </a:xfrm>
            <a:prstGeom prst="roundRect">
              <a:avLst>
                <a:gd name="adj" fmla="val 8527"/>
              </a:avLst>
            </a:prstGeom>
            <a:solidFill>
              <a:srgbClr val="99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품질오류 해결과 개선</a:t>
              </a:r>
            </a:p>
          </p:txBody>
        </p:sp>
        <p:sp>
          <p:nvSpPr>
            <p:cNvPr id="124" name="모서리가 둥근 직사각형 123"/>
            <p:cNvSpPr/>
            <p:nvPr/>
          </p:nvSpPr>
          <p:spPr bwMode="auto">
            <a:xfrm>
              <a:off x="7905328" y="5657707"/>
              <a:ext cx="1346429" cy="468052"/>
            </a:xfrm>
            <a:prstGeom prst="roundRect">
              <a:avLst>
                <a:gd name="adj" fmla="val 8527"/>
              </a:avLst>
            </a:prstGeom>
            <a:solidFill>
              <a:srgbClr val="99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lvl="0" indent="-85725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 지속성 관리</a:t>
              </a:r>
            </a:p>
          </p:txBody>
        </p:sp>
        <p:cxnSp>
          <p:nvCxnSpPr>
            <p:cNvPr id="125" name="직선 화살표 연결선 124"/>
            <p:cNvCxnSpPr>
              <a:stCxn id="120" idx="3"/>
              <a:endCxn id="121" idx="1"/>
            </p:cNvCxnSpPr>
            <p:nvPr/>
          </p:nvCxnSpPr>
          <p:spPr bwMode="auto">
            <a:xfrm>
              <a:off x="2623714" y="5891733"/>
              <a:ext cx="310582" cy="0"/>
            </a:xfrm>
            <a:prstGeom prst="straightConnector1">
              <a:avLst/>
            </a:prstGeom>
            <a:solidFill>
              <a:srgbClr val="FBB779"/>
            </a:solidFill>
            <a:ln w="2857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6" name="직선 화살표 연결선 125"/>
            <p:cNvCxnSpPr>
              <a:stCxn id="121" idx="3"/>
              <a:endCxn id="122" idx="1"/>
            </p:cNvCxnSpPr>
            <p:nvPr/>
          </p:nvCxnSpPr>
          <p:spPr bwMode="auto">
            <a:xfrm>
              <a:off x="4280725" y="5891733"/>
              <a:ext cx="310582" cy="0"/>
            </a:xfrm>
            <a:prstGeom prst="straightConnector1">
              <a:avLst/>
            </a:prstGeom>
            <a:solidFill>
              <a:srgbClr val="FBB779"/>
            </a:solidFill>
            <a:ln w="2857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7" name="직선 화살표 연결선 126"/>
            <p:cNvCxnSpPr>
              <a:stCxn id="122" idx="3"/>
              <a:endCxn id="123" idx="1"/>
            </p:cNvCxnSpPr>
            <p:nvPr/>
          </p:nvCxnSpPr>
          <p:spPr bwMode="auto">
            <a:xfrm>
              <a:off x="5937736" y="5891733"/>
              <a:ext cx="310582" cy="0"/>
            </a:xfrm>
            <a:prstGeom prst="straightConnector1">
              <a:avLst/>
            </a:prstGeom>
            <a:solidFill>
              <a:srgbClr val="FBB779"/>
            </a:solidFill>
            <a:ln w="2857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8" name="직선 화살표 연결선 127"/>
            <p:cNvCxnSpPr>
              <a:stCxn id="123" idx="3"/>
              <a:endCxn id="124" idx="1"/>
            </p:cNvCxnSpPr>
            <p:nvPr/>
          </p:nvCxnSpPr>
          <p:spPr bwMode="auto">
            <a:xfrm>
              <a:off x="7594747" y="5891733"/>
              <a:ext cx="310581" cy="0"/>
            </a:xfrm>
            <a:prstGeom prst="straightConnector1">
              <a:avLst/>
            </a:prstGeom>
            <a:solidFill>
              <a:srgbClr val="FBB779"/>
            </a:solidFill>
            <a:ln w="28575" cap="flat" cmpd="sng" algn="ctr">
              <a:solidFill>
                <a:srgbClr val="99CC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5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데이터 품질관리 체계 구축을 위하여 수명주기를 감안한 단계별 품질이슈에 따른 온톨로지 기반의 표준 관리체계를 구축함</a:t>
            </a:r>
          </a:p>
        </p:txBody>
      </p: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9847" y="388446"/>
            <a:ext cx="4924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3.6.4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제공 관련 법 개선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374073" y="1188722"/>
            <a:ext cx="9152313" cy="5054138"/>
            <a:chOff x="200023" y="883013"/>
            <a:chExt cx="9505952" cy="5498130"/>
          </a:xfrm>
        </p:grpSpPr>
        <p:sp>
          <p:nvSpPr>
            <p:cNvPr id="37" name="Rectangle 94"/>
            <p:cNvSpPr>
              <a:spLocks noChangeArrowheads="1"/>
            </p:cNvSpPr>
            <p:nvPr/>
          </p:nvSpPr>
          <p:spPr bwMode="auto">
            <a:xfrm flipH="1">
              <a:off x="200024" y="889024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80593" y="887776"/>
              <a:ext cx="3672408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제공 관련 법 개선</a:t>
              </a:r>
            </a:p>
          </p:txBody>
        </p:sp>
        <p:sp>
          <p:nvSpPr>
            <p:cNvPr id="39" name="Rectangle 94"/>
            <p:cNvSpPr>
              <a:spLocks noChangeArrowheads="1"/>
            </p:cNvSpPr>
            <p:nvPr/>
          </p:nvSpPr>
          <p:spPr bwMode="auto">
            <a:xfrm flipH="1">
              <a:off x="4950904" y="888508"/>
              <a:ext cx="1080000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추진전략명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030905" y="883013"/>
              <a:ext cx="3672000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환경매체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산업간 융합기반 환경 정보서비스 확대</a:t>
              </a:r>
            </a:p>
          </p:txBody>
        </p:sp>
        <p:sp>
          <p:nvSpPr>
            <p:cNvPr id="42" name="Rectangle 94"/>
            <p:cNvSpPr>
              <a:spLocks noChangeArrowheads="1"/>
            </p:cNvSpPr>
            <p:nvPr/>
          </p:nvSpPr>
          <p:spPr bwMode="auto">
            <a:xfrm flipH="1">
              <a:off x="200023" y="1357770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추진과제정의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280591" y="1357770"/>
              <a:ext cx="8425383" cy="43200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제공을 위한 관련 법의 개선 추진</a:t>
              </a:r>
            </a:p>
          </p:txBody>
        </p:sp>
        <p:sp>
          <p:nvSpPr>
            <p:cNvPr id="44" name="Rectangle 94"/>
            <p:cNvSpPr>
              <a:spLocks noChangeArrowheads="1"/>
            </p:cNvSpPr>
            <p:nvPr/>
          </p:nvSpPr>
          <p:spPr bwMode="auto">
            <a:xfrm flipH="1">
              <a:off x="200023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시사점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0591" y="1826517"/>
              <a:ext cx="3672409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개인의 독특한 환경에 따른 환경요소 식별 및 환경서비스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환경오염에 영향을 주는 요소들을 바탕으로 지표를 설정하여 관리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필요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제공을 위한 법제도 보완 및 강화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환경조사 결과에 대한 정보 공유 기반 마련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필요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융합 정책을 주도할 중앙부처 책임관 신설 필요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" name="Rectangle 94"/>
            <p:cNvSpPr>
              <a:spLocks noChangeArrowheads="1"/>
            </p:cNvSpPr>
            <p:nvPr/>
          </p:nvSpPr>
          <p:spPr bwMode="auto">
            <a:xfrm flipH="1">
              <a:off x="200023" y="4018586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기대효과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80591" y="4018586"/>
              <a:ext cx="3672409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융합 빅데이터 플랫폼의 운영 근거 마련으로 관련 예산 및 인력 확보 가능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공개에 대한 관련 이해관계자들의 저항에 대한 설득력 확보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공개로 환경산업의 활성화 예상</a:t>
              </a:r>
            </a:p>
          </p:txBody>
        </p:sp>
        <p:sp>
          <p:nvSpPr>
            <p:cNvPr id="48" name="Rectangle 94"/>
            <p:cNvSpPr>
              <a:spLocks noChangeArrowheads="1"/>
            </p:cNvSpPr>
            <p:nvPr/>
          </p:nvSpPr>
          <p:spPr bwMode="auto">
            <a:xfrm flipH="1">
              <a:off x="4955094" y="1831753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개선기회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035663" y="1826517"/>
              <a:ext cx="3670312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제공을 위한 관련 법제도 보완 및 강화 필요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다양하고 이종의 데이터를 효과적으로 관리 및 활용할 수 있는 환경정보 통합 관리체계 구축 필요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Rectangle 94"/>
            <p:cNvSpPr>
              <a:spLocks noChangeArrowheads="1"/>
            </p:cNvSpPr>
            <p:nvPr/>
          </p:nvSpPr>
          <p:spPr bwMode="auto">
            <a:xfrm flipH="1">
              <a:off x="4955094" y="4020943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고려사항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35663" y="4015707"/>
              <a:ext cx="3670312" cy="15249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민감성을 감안한 정보의 분류체계를 표준화 추진에 반영</a:t>
              </a: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조직체계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관리체계에 관한 조항 신설 추진</a:t>
              </a: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환경정보의 분류체계와 공개 범위를 명확히 표시하도록 법구문 작성</a:t>
              </a:r>
            </a:p>
          </p:txBody>
        </p:sp>
        <p:sp>
          <p:nvSpPr>
            <p:cNvPr id="52" name="Rectangle 94"/>
            <p:cNvSpPr>
              <a:spLocks noChangeArrowheads="1"/>
            </p:cNvSpPr>
            <p:nvPr/>
          </p:nvSpPr>
          <p:spPr bwMode="auto">
            <a:xfrm flipH="1">
              <a:off x="208396" y="5589240"/>
              <a:ext cx="1072195" cy="791903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과제영역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275259" y="5589240"/>
              <a:ext cx="2016000" cy="791903"/>
              <a:chOff x="1275259" y="5589240"/>
              <a:chExt cx="2016000" cy="791903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275259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플랫폼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(Platform)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 bwMode="auto">
              <a:xfrm>
                <a:off x="2838329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429524" y="5589240"/>
              <a:ext cx="2016000" cy="791903"/>
              <a:chOff x="3429524" y="5589240"/>
              <a:chExt cx="2016000" cy="791903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429524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거버넌스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(Governance)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 bwMode="auto">
              <a:xfrm>
                <a:off x="4987326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59750" y="5589240"/>
              <a:ext cx="2016000" cy="791903"/>
              <a:chOff x="5559750" y="5589240"/>
              <a:chExt cx="2016000" cy="791903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559750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서비스 과제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(Service Subject)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>
                <a:off x="7103715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689975" y="5589240"/>
              <a:ext cx="2016000" cy="791903"/>
              <a:chOff x="7689975" y="5589240"/>
              <a:chExt cx="2016000" cy="79190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7689975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기타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(Etc.)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 bwMode="auto">
              <a:xfrm>
                <a:off x="9249441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847" y="388446"/>
            <a:ext cx="4924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3.6.4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제공 관련 법 개선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(2/2)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서비스 활용 관점에서 점검이 필요한 개선 이슈별 환경 관련 법 정비 검토 대상을 식별하고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법제도 개정을 추진함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90695" y="1720734"/>
            <a:ext cx="9152314" cy="4513810"/>
            <a:chOff x="335941" y="1568978"/>
            <a:chExt cx="9405091" cy="4837492"/>
          </a:xfrm>
        </p:grpSpPr>
        <p:sp>
          <p:nvSpPr>
            <p:cNvPr id="23" name="오각형 22"/>
            <p:cNvSpPr/>
            <p:nvPr/>
          </p:nvSpPr>
          <p:spPr>
            <a:xfrm>
              <a:off x="338964" y="1572032"/>
              <a:ext cx="4572000" cy="287790"/>
            </a:xfrm>
            <a:prstGeom prst="homePlate">
              <a:avLst/>
            </a:prstGeom>
            <a:solidFill>
              <a:srgbClr val="0046A0"/>
            </a:solidFill>
            <a:ln w="1270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wrap="square" lIns="180000" tIns="51533" rIns="51533" bIns="51533" anchor="ctr"/>
            <a:lstStyle/>
            <a:p>
              <a:pPr lvl="0" defTabSz="1006846" latinLnBrk="0"/>
              <a:r>
                <a:rPr lang="ko-KR" altLang="en-US" sz="1400" b="1" kern="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 관련 법의 개선 이슈</a:t>
              </a:r>
              <a:endParaRPr lang="ko-KR" altLang="en-US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335941" y="1942470"/>
              <a:ext cx="4572001" cy="4464000"/>
              <a:chOff x="452499" y="1942470"/>
              <a:chExt cx="4572001" cy="4361294"/>
            </a:xfrm>
          </p:grpSpPr>
          <p:sp>
            <p:nvSpPr>
              <p:cNvPr id="25" name="직사각형 24"/>
              <p:cNvSpPr/>
              <p:nvPr/>
            </p:nvSpPr>
            <p:spPr bwMode="auto">
              <a:xfrm>
                <a:off x="452499" y="4445754"/>
                <a:ext cx="1119045" cy="864000"/>
              </a:xfrm>
              <a:prstGeom prst="rect">
                <a:avLst/>
              </a:prstGeom>
              <a:solidFill>
                <a:srgbClr val="6FBF27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</a:t>
                </a:r>
                <a:r>
                  <a:rPr kumimoji="0" lang="en-US" altLang="ko-KR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kumimoji="0" lang="en-US" altLang="ko-KR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kumimoji="0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범주화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auto">
              <a:xfrm>
                <a:off x="452499" y="5439764"/>
                <a:ext cx="1119045" cy="864000"/>
              </a:xfrm>
              <a:prstGeom prst="rect">
                <a:avLst/>
              </a:prstGeom>
              <a:solidFill>
                <a:srgbClr val="009E47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000" tIns="18000" rIns="18000" bIns="1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 관련법 </a:t>
                </a: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제</a:t>
                </a: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개정</a:t>
                </a: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452499" y="1942470"/>
                <a:ext cx="4572001" cy="1116002"/>
                <a:chOff x="452499" y="1916831"/>
                <a:chExt cx="4572001" cy="864001"/>
              </a:xfrm>
            </p:grpSpPr>
            <p:sp>
              <p:nvSpPr>
                <p:cNvPr id="33" name="직사각형 32"/>
                <p:cNvSpPr/>
                <p:nvPr/>
              </p:nvSpPr>
              <p:spPr bwMode="auto">
                <a:xfrm>
                  <a:off x="452499" y="1916832"/>
                  <a:ext cx="1119045" cy="8640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000" tIns="18000" rIns="18000" bIns="18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prstClr val="black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ko-KR" alt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환경정보 보유기관 선정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633347" y="1916831"/>
                  <a:ext cx="3391153" cy="861774"/>
                </a:xfrm>
                <a:prstGeom prst="rect">
                  <a:avLst/>
                </a:prstGeom>
                <a:solidFill>
                  <a:srgbClr val="E6E6E6"/>
                </a:solidFill>
                <a:ln>
                  <a:solidFill>
                    <a:sysClr val="window" lastClr="FFFFFF">
                      <a:lumMod val="85000"/>
                    </a:sysClr>
                  </a:solidFill>
                </a:ln>
              </p:spPr>
              <p:txBody>
                <a:bodyPr wrap="square" anchor="ctr"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환경매체별 발생과 관리되고 있는 정보들의 소유 주체를 명확히 식별하여 정의해야 함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.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환경정보의 최초 인식과 최종 배포의 소유 주체 간 이견 및 상호 충돌 해소 필요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. </a:t>
                  </a: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단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, </a:t>
                  </a: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최초 인식과 최종 배포되는 동일선상의 데이터를 다르게 정의하는 표준화 가이드 마련 필요</a:t>
                  </a:r>
                  <a:endParaRPr kumimoji="0" lang="en-US" altLang="ko-KR" sz="10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452499" y="3209334"/>
                <a:ext cx="4572001" cy="1080001"/>
                <a:chOff x="452499" y="3278105"/>
                <a:chExt cx="4572001" cy="864001"/>
              </a:xfrm>
            </p:grpSpPr>
            <p:sp>
              <p:nvSpPr>
                <p:cNvPr id="31" name="직사각형 30"/>
                <p:cNvSpPr/>
                <p:nvPr/>
              </p:nvSpPr>
              <p:spPr bwMode="auto">
                <a:xfrm>
                  <a:off x="452499" y="3278106"/>
                  <a:ext cx="1119045" cy="8640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000" tIns="18000" rIns="18000" bIns="18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prstClr val="black"/>
                    </a:buClr>
                    <a:buSzPct val="90000"/>
                    <a:buFontTx/>
                    <a:buNone/>
                    <a:tabLst/>
                    <a:defRPr/>
                  </a:pPr>
                  <a:r>
                    <a:rPr kumimoji="0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환경정보의</a:t>
                  </a:r>
                  <a:r>
                    <a:rPr kumimoji="0" lang="en-US" altLang="ko-KR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/>
                  </a:r>
                  <a:br>
                    <a:rPr kumimoji="0" lang="en-US" altLang="ko-KR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kumimoji="0" lang="ko-KR" altLang="en-US" sz="12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범위 </a:t>
                  </a:r>
                  <a:r>
                    <a:rPr kumimoji="0" lang="ko-KR" altLang="en-US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설계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633347" y="3278105"/>
                  <a:ext cx="3391153" cy="861774"/>
                </a:xfrm>
                <a:prstGeom prst="rect">
                  <a:avLst/>
                </a:prstGeom>
                <a:solidFill>
                  <a:srgbClr val="E6E6E6"/>
                </a:solidFill>
                <a:ln>
                  <a:solidFill>
                    <a:sysClr val="window" lastClr="FFFFFF">
                      <a:lumMod val="85000"/>
                    </a:sysClr>
                  </a:solidFill>
                </a:ln>
              </p:spPr>
              <p:txBody>
                <a:bodyPr wrap="square" anchor="ctr">
                  <a:noAutofit/>
                </a:bodyPr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환경정보의 특징을 감안한 분류체계를 구축하여 이해관계자별 제공될 수 있는 정보의 수준을 설계되어야 함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.</a:t>
                  </a: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Tx/>
                    <a:buSzTx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원천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, 1</a:t>
                  </a: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차 처리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, </a:t>
                  </a: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이력</a:t>
                  </a:r>
                  <a:r>
                    <a:rPr kumimoji="0" lang="en-US" altLang="ko-KR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, </a:t>
                  </a:r>
                  <a:r>
                    <a:rPr kumimoji="0" lang="ko-KR" alt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분석결과 등 데이터의 수명주기에 따른 환경정보 범위 설계 기준 사전 마련 필요</a:t>
                  </a:r>
                  <a:endParaRPr kumimoji="0" lang="en-US" altLang="ko-KR" sz="10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633347" y="4445754"/>
                <a:ext cx="3391153" cy="861774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ysClr val="window" lastClr="FFFFFF">
                    <a:lumMod val="85000"/>
                  </a:sysClr>
                </a:solidFill>
              </a:ln>
            </p:spPr>
            <p:txBody>
              <a:bodyPr wrap="square" anchor="ctr">
                <a:noAutofit/>
              </a:bodyPr>
              <a:lstStyle/>
              <a:p>
                <a:pPr marL="171450" lvl="0" indent="-171450" latinLnBrk="0">
                  <a:spcBef>
                    <a:spcPts val="300"/>
                  </a:spcBef>
                  <a:buFont typeface="Wingdings" pitchFamily="2" charset="2"/>
                  <a:buChar char="§"/>
                  <a:defRPr/>
                </a:pP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환경정보의 제공수준</a:t>
                </a:r>
                <a:r>
                  <a:rPr kumimoji="0" lang="en-US" altLang="ko-KR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보안수준 등을 위한 범주화 감안 필요</a:t>
                </a:r>
                <a:r>
                  <a:rPr lang="en-US" altLang="ko-KR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보통</a:t>
                </a:r>
                <a:r>
                  <a:rPr lang="en-US" altLang="ko-KR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중요</a:t>
                </a:r>
                <a:r>
                  <a:rPr lang="en-US" altLang="ko-KR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매우 중요 등</a:t>
                </a:r>
                <a:r>
                  <a:rPr lang="en-US" altLang="ko-KR" sz="10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kumimoji="0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개인정보보호법에 의한 처리 금지 사항 등 사전 정의 필요</a:t>
                </a:r>
                <a:endPara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633347" y="5439764"/>
                <a:ext cx="3391153" cy="861774"/>
              </a:xfrm>
              <a:prstGeom prst="rect">
                <a:avLst/>
              </a:prstGeom>
              <a:solidFill>
                <a:srgbClr val="E6E6E6"/>
              </a:solidFill>
              <a:ln>
                <a:solidFill>
                  <a:sysClr val="window" lastClr="FFFFFF">
                    <a:lumMod val="85000"/>
                  </a:sysClr>
                </a:solidFill>
              </a:ln>
            </p:spPr>
            <p:txBody>
              <a:bodyPr wrap="square" anchor="ctr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환경정책기본법을 대상으로 개정 추진</a:t>
                </a:r>
                <a:endParaRPr kumimoji="0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타 법에 영향을 최소화하는 범위내에서 개정</a:t>
                </a:r>
                <a:endParaRPr kumimoji="0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ko-KR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‘</a:t>
                </a:r>
                <a:r>
                  <a:rPr kumimoji="0" lang="ko-KR" alt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공공데이터의 제공 및 이용 활성화에 관한 </a:t>
                </a: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법률</a:t>
                </a:r>
                <a:r>
                  <a:rPr kumimoji="0" lang="en-US" altLang="ko-KR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’, ‘</a:t>
                </a: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전자정부법</a:t>
                </a:r>
                <a:r>
                  <a:rPr kumimoji="0" lang="en-US" altLang="ko-KR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’ </a:t>
                </a:r>
                <a:r>
                  <a:rPr kumimoji="0" lang="ko-KR" alt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등에 의거하여 개정 추진</a:t>
                </a:r>
                <a:endParaRPr kumimoji="0" lang="en-US" altLang="ko-KR" sz="10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35" name="오각형 34"/>
            <p:cNvSpPr/>
            <p:nvPr/>
          </p:nvSpPr>
          <p:spPr>
            <a:xfrm>
              <a:off x="5241032" y="1568978"/>
              <a:ext cx="4500000" cy="287790"/>
            </a:xfrm>
            <a:prstGeom prst="homePlate">
              <a:avLst/>
            </a:prstGeom>
            <a:solidFill>
              <a:srgbClr val="0046A0"/>
            </a:solidFill>
            <a:ln w="12700" cap="rnd" cmpd="sng" algn="ctr">
              <a:noFill/>
              <a:prstDash val="solid"/>
              <a:headEnd type="none" w="lg" len="med"/>
              <a:tailEnd type="none" w="lg" len="med"/>
            </a:ln>
            <a:effectLst/>
          </p:spPr>
          <p:txBody>
            <a:bodyPr wrap="square" lIns="180000" tIns="51533" rIns="51533" bIns="51533" anchor="ctr"/>
            <a:lstStyle/>
            <a:p>
              <a:pPr lvl="0" defTabSz="1006846" latinLnBrk="0"/>
              <a:r>
                <a:rPr lang="ko-KR" altLang="en-US" sz="1400" b="1" kern="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 관련 법 정비 검토 </a:t>
              </a:r>
              <a:r>
                <a:rPr lang="ko-KR" altLang="en-US" sz="1400" b="1" kern="0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</a:t>
              </a:r>
              <a:r>
                <a:rPr lang="ko-KR" altLang="en-US" sz="1400" b="1" kern="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</a:t>
              </a:r>
            </a:p>
          </p:txBody>
        </p: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51861"/>
              </p:ext>
            </p:extLst>
          </p:nvPr>
        </p:nvGraphicFramePr>
        <p:xfrm>
          <a:off x="5178830" y="2060847"/>
          <a:ext cx="4281055" cy="4251581"/>
        </p:xfrm>
        <a:graphic>
          <a:graphicData uri="http://schemas.openxmlformats.org/drawingml/2006/table">
            <a:tbl>
              <a:tblPr firstRow="1" bandRow="1"/>
              <a:tblGrid>
                <a:gridCol w="8542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51277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정비방식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환경정책기본법을 개정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새로운 장을 신설하고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필요하거나 관련된 내용을 통합하여 기술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/>
                      </a:r>
                      <a:b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</a:b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현재 환경정책기본법은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장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 구문으로 구성되어 있음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환경정책기본법의 </a:t>
                      </a:r>
                      <a:r>
                        <a:rPr lang="ko-KR" altLang="en-US" sz="1000" b="0" u="sng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</a:t>
                      </a:r>
                      <a:r>
                        <a:rPr lang="en-US" altLang="ko-KR" sz="1000" b="0" u="sng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24</a:t>
                      </a:r>
                      <a:r>
                        <a:rPr lang="ko-KR" altLang="en-US" sz="1000" b="0" u="sng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</a:t>
                      </a:r>
                      <a:r>
                        <a:rPr lang="en-US" altLang="ko-KR" sz="1000" b="0" u="sng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000" b="0" u="sng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보급 등</a:t>
                      </a:r>
                      <a:r>
                        <a:rPr lang="en-US" altLang="ko-KR" sz="1000" b="0" u="sng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을 별도의 장으로 확대 개편하여 구성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30827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kern="120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정비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내용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운영 조직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 융합 빅데이터 센터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’ )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구성 형태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운영 위원회 설립과 운영 방안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공개 범위에 관한 내용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생성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보관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처리 등 수명주기 관리에 관한 사항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플랫폼 구성 형태에 대한 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69477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kern="120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기타 법령</a:t>
                      </a:r>
                      <a:r>
                        <a:rPr lang="en-US" altLang="ko-KR" sz="1000" b="1" kern="120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1000" b="1" kern="120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lang="ko-KR" altLang="en-US" sz="1000" b="1" kern="120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개정방식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 관련 법제도에 환경정책기본법 개정 사항에 대한 명시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화학물질관리법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’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화학물질 조사결과 및 정보의 공개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부문에 환경정책기본법 개정 사항 명시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화학물질의 등록 및 평가 등에 관한 법률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’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유해성심사 결과의 공개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부문에 환경정책기본법 개정 사항 명시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환경기술 및 환경산업 지원법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’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16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환경정보의 작성ㆍ공개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부문에 환경정책기본법 개정 사항 명시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171450" indent="-171450" algn="l" fontAlgn="ctr" latinLnBrk="0">
                        <a:spcBef>
                          <a:spcPts val="400"/>
                        </a:spcBef>
                        <a:buFont typeface="Wingdings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‘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환경오염시설의 통합관리에 관한 법률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’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정보공개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부문에 환경정책기본법 개정 사항 명시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9847" y="388446"/>
            <a:ext cx="77877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3.6.5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지능형 환경감시를 통한 환경오염 사전예방 및 대응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332509" y="1155470"/>
            <a:ext cx="9243753" cy="5137265"/>
            <a:chOff x="200023" y="883013"/>
            <a:chExt cx="9505952" cy="5498130"/>
          </a:xfrm>
        </p:grpSpPr>
        <p:sp>
          <p:nvSpPr>
            <p:cNvPr id="38" name="Rectangle 94"/>
            <p:cNvSpPr>
              <a:spLocks noChangeArrowheads="1"/>
            </p:cNvSpPr>
            <p:nvPr/>
          </p:nvSpPr>
          <p:spPr bwMode="auto">
            <a:xfrm flipH="1">
              <a:off x="200024" y="889024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80593" y="887776"/>
              <a:ext cx="3672408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지능형 환경감시를 통한 환경오염 사전예방 및 대응</a:t>
              </a:r>
            </a:p>
          </p:txBody>
        </p:sp>
        <p:sp>
          <p:nvSpPr>
            <p:cNvPr id="40" name="Rectangle 94"/>
            <p:cNvSpPr>
              <a:spLocks noChangeArrowheads="1"/>
            </p:cNvSpPr>
            <p:nvPr/>
          </p:nvSpPr>
          <p:spPr bwMode="auto">
            <a:xfrm flipH="1">
              <a:off x="4950904" y="888508"/>
              <a:ext cx="1080000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추진전략명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030905" y="883013"/>
              <a:ext cx="3672000" cy="43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환경매체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산업간 융합기반 환경 정보서비스 확대</a:t>
              </a:r>
            </a:p>
          </p:txBody>
        </p:sp>
        <p:sp>
          <p:nvSpPr>
            <p:cNvPr id="43" name="Rectangle 94"/>
            <p:cNvSpPr>
              <a:spLocks noChangeArrowheads="1"/>
            </p:cNvSpPr>
            <p:nvPr/>
          </p:nvSpPr>
          <p:spPr bwMode="auto">
            <a:xfrm flipH="1">
              <a:off x="200023" y="1357770"/>
              <a:ext cx="1080568" cy="432000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추진과제정의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280591" y="1357770"/>
              <a:ext cx="8425383" cy="43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빅데이터를 활용하여 환경법 위반 개연성이 높은 사업장을 선별하여 사전 단속에 활용하고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환경오염물질 유출시 빅데이터 기반의 확산 모델을 통하여 오염물질 확산에 대한 대응 방안을 제공함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Rectangle 94"/>
            <p:cNvSpPr>
              <a:spLocks noChangeArrowheads="1"/>
            </p:cNvSpPr>
            <p:nvPr/>
          </p:nvSpPr>
          <p:spPr bwMode="auto">
            <a:xfrm flipH="1">
              <a:off x="200023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시사점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280591" y="1826517"/>
              <a:ext cx="3672409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현장 실무자의 경험에 의한 지도점검 대상 사업장 선정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 기관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지자체 등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과의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지도점검 방문 계획 및 방문 결과 정보 공유 미흡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불법배출 의심 사업장에 대한 과학적인 점검 방안 미흡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06987" marR="0" lvl="0" indent="-171450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환경오염물질 유출 사고 시 효과적인 대응 방안 미흡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Rectangle 94"/>
            <p:cNvSpPr>
              <a:spLocks noChangeArrowheads="1"/>
            </p:cNvSpPr>
            <p:nvPr/>
          </p:nvSpPr>
          <p:spPr bwMode="auto">
            <a:xfrm flipH="1">
              <a:off x="200023" y="4018586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기대효과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280591" y="4018586"/>
              <a:ext cx="3672409" cy="152496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불법배출 의심 사업장 사전 발굴로 현장 지도점검 효율성 향상</a:t>
              </a: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계절별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시간별로 불법배출 유형 분석으로 지도점검 테마 설정</a:t>
              </a: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기반의 과학적 지도점검으로 지도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점검의 투명성 및 효율성 제고</a:t>
              </a:r>
            </a:p>
          </p:txBody>
        </p:sp>
        <p:sp>
          <p:nvSpPr>
            <p:cNvPr id="49" name="Rectangle 94"/>
            <p:cNvSpPr>
              <a:spLocks noChangeArrowheads="1"/>
            </p:cNvSpPr>
            <p:nvPr/>
          </p:nvSpPr>
          <p:spPr bwMode="auto">
            <a:xfrm flipH="1">
              <a:off x="4955094" y="1826517"/>
              <a:ext cx="1080568" cy="2147716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 개선기회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035663" y="1826517"/>
              <a:ext cx="3670312" cy="214771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불법배출 의심 사업장 사전 발굴로 효율적인 지도점검 실시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연도별 환경 이슈를 바탕으로 환경오염 방지 대책 수립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 기반의 지도점검 대상 사업장 선정으로 환경오염행위 사전에 방지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환경오염물질 유출 확산 모델링을 통한 효과적인 대응 방안 수립</a:t>
              </a:r>
              <a:endPara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Rectangle 94"/>
            <p:cNvSpPr>
              <a:spLocks noChangeArrowheads="1"/>
            </p:cNvSpPr>
            <p:nvPr/>
          </p:nvSpPr>
          <p:spPr bwMode="auto">
            <a:xfrm flipH="1">
              <a:off x="4955094" y="4015707"/>
              <a:ext cx="1080568" cy="1524964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고려사항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035663" y="4015707"/>
              <a:ext cx="3670312" cy="152496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square" lIns="108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prstClr val="black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사업장별 정기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비정기 지도점검 이력에 대한 정보 사전 확보 필요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정기 지도점검은 지자체에서 수행하므로 시도 행정 및 시도 </a:t>
              </a:r>
              <a:r>
                <a:rPr kumimoji="0" lang="ko-KR" alt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새올시스템과의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연계 사전 협의 필요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3" name="Rectangle 94"/>
            <p:cNvSpPr>
              <a:spLocks noChangeArrowheads="1"/>
            </p:cNvSpPr>
            <p:nvPr/>
          </p:nvSpPr>
          <p:spPr bwMode="auto">
            <a:xfrm flipH="1">
              <a:off x="208396" y="5589240"/>
              <a:ext cx="1072195" cy="791903"/>
            </a:xfrm>
            <a:prstGeom prst="rect">
              <a:avLst/>
            </a:prstGeom>
            <a:solidFill>
              <a:srgbClr val="4EA0D1"/>
            </a:solidFill>
            <a:ln w="12699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72000" anchor="ctr"/>
            <a:lstStyle/>
            <a:p>
              <a:pPr marL="0" marR="0" lvl="0" indent="0" algn="ctr" defTabSz="109648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과제영역</a:t>
              </a:r>
              <a:endPara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275259" y="5589240"/>
              <a:ext cx="2016000" cy="791903"/>
              <a:chOff x="1275259" y="5589240"/>
              <a:chExt cx="2016000" cy="791903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275259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플랫폼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(Platform)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 bwMode="auto">
              <a:xfrm>
                <a:off x="2838329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429524" y="5589240"/>
              <a:ext cx="2016000" cy="791903"/>
              <a:chOff x="3429524" y="5589240"/>
              <a:chExt cx="2016000" cy="791903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429524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거버넌스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(Governance)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 bwMode="auto">
              <a:xfrm>
                <a:off x="4987326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5559750" y="5589240"/>
              <a:ext cx="2016000" cy="791903"/>
              <a:chOff x="5559750" y="5589240"/>
              <a:chExt cx="2016000" cy="791903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5559750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서비스 과제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(Service Subject)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 bwMode="auto">
              <a:xfrm>
                <a:off x="7103715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89975" y="5589240"/>
              <a:ext cx="2016000" cy="791903"/>
              <a:chOff x="7689975" y="5589240"/>
              <a:chExt cx="2016000" cy="791903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89975" y="5589240"/>
                <a:ext cx="2016000" cy="79190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sm" len="sm"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216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기타</a:t>
                </a:r>
                <a:endPara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0" marR="0" lvl="0" indent="0" defTabSz="914400" eaLnBrk="1" fontAlgn="t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(Etc.)</a:t>
                </a:r>
                <a:endPara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 bwMode="auto">
              <a:xfrm>
                <a:off x="9249441" y="5687727"/>
                <a:ext cx="360000" cy="360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lvl="0" indent="-85725" algn="ctr" defTabSz="91440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90000"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742053"/>
              </p:ext>
            </p:extLst>
          </p:nvPr>
        </p:nvGraphicFramePr>
        <p:xfrm>
          <a:off x="249238" y="1087438"/>
          <a:ext cx="9385300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Image" r:id="rId3" imgW="12926984" imgH="2222222" progId="Photoshop.Image.8">
                  <p:embed/>
                </p:oleObj>
              </mc:Choice>
              <mc:Fallback>
                <p:oleObj name="Image" r:id="rId3" imgW="12926984" imgH="2222222" progId="Photoshop.Image.8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249238" y="1087438"/>
                        <a:ext cx="9385300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3.6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추진과제 정의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09847" y="388446"/>
            <a:ext cx="77877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3.6.5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지능형 환경감시를 통한 환경오염 사전예방 및 대응 </a:t>
            </a:r>
            <a:r>
              <a:rPr lang="en-US" altLang="ko-KR" sz="2600" b="1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108" name="오른쪽 화살표 107"/>
          <p:cNvSpPr/>
          <p:nvPr/>
        </p:nvSpPr>
        <p:spPr bwMode="auto">
          <a:xfrm>
            <a:off x="6389283" y="3495580"/>
            <a:ext cx="682129" cy="3533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ct val="50000"/>
              </a:spcBef>
              <a:spcAft>
                <a:spcPts val="0"/>
              </a:spcAft>
              <a:buClr>
                <a:srgbClr val="C0504D"/>
              </a:buClr>
              <a:buSzTx/>
              <a:buFontTx/>
              <a:buChar char="•"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6389283" y="2300090"/>
            <a:ext cx="667607" cy="312940"/>
          </a:xfrm>
          <a:prstGeom prst="rightArrow">
            <a:avLst>
              <a:gd name="adj1" fmla="val 50000"/>
              <a:gd name="adj2" fmla="val 57785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ct val="50000"/>
              </a:spcBef>
              <a:spcAft>
                <a:spcPts val="0"/>
              </a:spcAft>
              <a:buClr>
                <a:srgbClr val="C0504D"/>
              </a:buClr>
              <a:buSzTx/>
              <a:buFontTx/>
              <a:buChar char="•"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4" name="오른쪽 화살표 143"/>
          <p:cNvSpPr/>
          <p:nvPr/>
        </p:nvSpPr>
        <p:spPr bwMode="auto">
          <a:xfrm>
            <a:off x="6418027" y="5667032"/>
            <a:ext cx="676160" cy="3502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0504D"/>
              </a:buClr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5" name="오른쪽 화살표 144"/>
          <p:cNvSpPr/>
          <p:nvPr/>
        </p:nvSpPr>
        <p:spPr bwMode="auto">
          <a:xfrm>
            <a:off x="6418027" y="4529827"/>
            <a:ext cx="661764" cy="310201"/>
          </a:xfrm>
          <a:prstGeom prst="rightArrow">
            <a:avLst>
              <a:gd name="adj1" fmla="val 50000"/>
              <a:gd name="adj2" fmla="val 57785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C0504D"/>
              </a:buClr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367837" y="1825261"/>
            <a:ext cx="2046387" cy="1016826"/>
          </a:xfrm>
          <a:prstGeom prst="roundRect">
            <a:avLst>
              <a:gd name="adj" fmla="val 6438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99CC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Char char="•"/>
              <a:tabLst/>
              <a:defRPr/>
            </a:pPr>
            <a:endParaRPr kumimoji="0" lang="ko-KR" altLang="en-US" sz="187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367837" y="2944996"/>
            <a:ext cx="2046387" cy="1029166"/>
          </a:xfrm>
          <a:prstGeom prst="roundRect">
            <a:avLst>
              <a:gd name="adj" fmla="val 7261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99CC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Char char="•"/>
              <a:tabLst/>
              <a:defRPr/>
            </a:pPr>
            <a:endParaRPr kumimoji="0" lang="ko-KR" altLang="en-US" sz="187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4367838" y="4077000"/>
            <a:ext cx="2046385" cy="1018277"/>
          </a:xfrm>
          <a:prstGeom prst="roundRect">
            <a:avLst>
              <a:gd name="adj" fmla="val 576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99CC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7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369704" y="5174703"/>
            <a:ext cx="2065069" cy="1018277"/>
          </a:xfrm>
          <a:prstGeom prst="roundRect">
            <a:avLst>
              <a:gd name="adj" fmla="val 6368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rgbClr val="99CC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7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706208" y="2009031"/>
            <a:ext cx="1759954" cy="365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단속 대상 사업장 선정결과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사업장별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3" name="직선 연결선 102"/>
          <p:cNvCxnSpPr>
            <a:stCxn id="109" idx="3"/>
            <a:endCxn id="102" idx="1"/>
          </p:cNvCxnSpPr>
          <p:nvPr/>
        </p:nvCxnSpPr>
        <p:spPr bwMode="auto">
          <a:xfrm flipV="1">
            <a:off x="7056890" y="2191571"/>
            <a:ext cx="649318" cy="264990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/>
          <p:cNvCxnSpPr>
            <a:stCxn id="109" idx="3"/>
            <a:endCxn id="130" idx="1"/>
          </p:cNvCxnSpPr>
          <p:nvPr/>
        </p:nvCxnSpPr>
        <p:spPr bwMode="auto">
          <a:xfrm>
            <a:off x="7056890" y="2456561"/>
            <a:ext cx="649318" cy="228451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직선 연결선 104"/>
          <p:cNvCxnSpPr>
            <a:stCxn id="108" idx="3"/>
            <a:endCxn id="111" idx="1"/>
          </p:cNvCxnSpPr>
          <p:nvPr/>
        </p:nvCxnSpPr>
        <p:spPr bwMode="auto">
          <a:xfrm flipV="1">
            <a:off x="7071412" y="3199559"/>
            <a:ext cx="634796" cy="47267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직선 연결선 105"/>
          <p:cNvCxnSpPr>
            <a:stCxn id="108" idx="3"/>
            <a:endCxn id="131" idx="1"/>
          </p:cNvCxnSpPr>
          <p:nvPr/>
        </p:nvCxnSpPr>
        <p:spPr bwMode="auto">
          <a:xfrm>
            <a:off x="7071412" y="3672236"/>
            <a:ext cx="634796" cy="37193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7706208" y="3017019"/>
            <a:ext cx="1759954" cy="365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도별 지도점검 테마 설정용 키워드 분석</a:t>
            </a:r>
          </a:p>
        </p:txBody>
      </p:sp>
      <p:pic>
        <p:nvPicPr>
          <p:cNvPr id="112" name="그림 111" descr="Teraone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6973" y="3542154"/>
            <a:ext cx="1665892" cy="1125601"/>
          </a:xfrm>
          <a:prstGeom prst="rect">
            <a:avLst/>
          </a:prstGeom>
        </p:spPr>
      </p:pic>
      <p:pic>
        <p:nvPicPr>
          <p:cNvPr id="113" name="그림 112" descr="energy08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9943" y="1874847"/>
            <a:ext cx="727814" cy="57511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4645265" y="2499056"/>
            <a:ext cx="151436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 defTabSz="957700" fontAlgn="auto" latinLnBrk="0">
              <a:spcBef>
                <a:spcPts val="0"/>
              </a:spcBef>
              <a:spcAft>
                <a:spcPts val="0"/>
              </a:spcAft>
              <a:defRPr kumimoji="0" sz="1000" b="1" ker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환경영향요소를 고려한 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사업장별 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불법배출 패턴 분석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09439" y="3636086"/>
            <a:ext cx="193289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국제 환경 정세 및 국내 환경 이슈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 관점 지도점검 방향 분석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706208" y="2502471"/>
            <a:ext cx="1759954" cy="365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악취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환경오염 관련 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706208" y="3531566"/>
            <a:ext cx="1759954" cy="3557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환경정책 수립을 위한    타당성 제공</a:t>
            </a:r>
          </a:p>
        </p:txBody>
      </p:sp>
      <p:pic>
        <p:nvPicPr>
          <p:cNvPr id="132" name="Picture 4" descr="D:\00_빅데이터 용역\01. 산출물관리\00. 산출물템플릿\아이콘\Finance\Untitled-4 cop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5381" y="1943943"/>
            <a:ext cx="843803" cy="498555"/>
          </a:xfrm>
          <a:prstGeom prst="rect">
            <a:avLst/>
          </a:prstGeom>
          <a:noFill/>
        </p:spPr>
      </p:pic>
      <p:pic>
        <p:nvPicPr>
          <p:cNvPr id="133" name="Picture 36" descr="D:\00_빅데이터 용역\01. 산출물관리\00. 산출물템플릿\아이콘\Business\Untitled-3 cop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25855" y="3071423"/>
            <a:ext cx="497288" cy="466273"/>
          </a:xfrm>
          <a:prstGeom prst="rect">
            <a:avLst/>
          </a:prstGeom>
          <a:noFill/>
        </p:spPr>
      </p:pic>
      <p:pic>
        <p:nvPicPr>
          <p:cNvPr id="134" name="Picture 19" descr="D:\00_빅데이터 용역\01. 산출물관리\00. 산출물템플릿\아이콘\Energy\신재생04 copy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50379" y="2984556"/>
            <a:ext cx="958817" cy="562290"/>
          </a:xfrm>
          <a:prstGeom prst="rect">
            <a:avLst/>
          </a:prstGeom>
          <a:noFill/>
        </p:spPr>
      </p:pic>
      <p:cxnSp>
        <p:nvCxnSpPr>
          <p:cNvPr id="135" name="직선 연결선 134"/>
          <p:cNvCxnSpPr>
            <a:stCxn id="109" idx="3"/>
            <a:endCxn id="111" idx="1"/>
          </p:cNvCxnSpPr>
          <p:nvPr/>
        </p:nvCxnSpPr>
        <p:spPr bwMode="auto">
          <a:xfrm>
            <a:off x="7056890" y="2456561"/>
            <a:ext cx="649318" cy="742998"/>
          </a:xfrm>
          <a:prstGeom prst="line">
            <a:avLst/>
          </a:prstGeom>
          <a:solidFill>
            <a:srgbClr val="FBB779"/>
          </a:soli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직선 연결선 135"/>
          <p:cNvCxnSpPr>
            <a:stCxn id="109" idx="3"/>
            <a:endCxn id="131" idx="1"/>
          </p:cNvCxnSpPr>
          <p:nvPr/>
        </p:nvCxnSpPr>
        <p:spPr bwMode="auto">
          <a:xfrm>
            <a:off x="7056890" y="2456561"/>
            <a:ext cx="649318" cy="1252868"/>
          </a:xfrm>
          <a:prstGeom prst="line">
            <a:avLst/>
          </a:prstGeom>
          <a:solidFill>
            <a:srgbClr val="FBB779"/>
          </a:soli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7723646" y="4114720"/>
            <a:ext cx="1744552" cy="2199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유해물질 확산 예측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8" name="직선 연결선 137"/>
          <p:cNvCxnSpPr>
            <a:stCxn id="145" idx="3"/>
            <a:endCxn id="137" idx="1"/>
          </p:cNvCxnSpPr>
          <p:nvPr/>
        </p:nvCxnSpPr>
        <p:spPr bwMode="auto">
          <a:xfrm flipV="1">
            <a:off x="7079791" y="4224684"/>
            <a:ext cx="643855" cy="460244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/>
          <p:cNvCxnSpPr>
            <a:stCxn id="145" idx="3"/>
            <a:endCxn id="146" idx="1"/>
          </p:cNvCxnSpPr>
          <p:nvPr/>
        </p:nvCxnSpPr>
        <p:spPr bwMode="auto">
          <a:xfrm flipV="1">
            <a:off x="7079791" y="4604762"/>
            <a:ext cx="643855" cy="8016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stCxn id="145" idx="3"/>
            <a:endCxn id="152" idx="1"/>
          </p:cNvCxnSpPr>
          <p:nvPr/>
        </p:nvCxnSpPr>
        <p:spPr bwMode="auto">
          <a:xfrm>
            <a:off x="7079791" y="4684928"/>
            <a:ext cx="643855" cy="294426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/>
          <p:cNvCxnSpPr>
            <a:stCxn id="144" idx="3"/>
            <a:endCxn id="152" idx="1"/>
          </p:cNvCxnSpPr>
          <p:nvPr/>
        </p:nvCxnSpPr>
        <p:spPr bwMode="auto">
          <a:xfrm flipV="1">
            <a:off x="7094187" y="4979354"/>
            <a:ext cx="629459" cy="86278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stCxn id="144" idx="3"/>
            <a:endCxn id="147" idx="1"/>
          </p:cNvCxnSpPr>
          <p:nvPr/>
        </p:nvCxnSpPr>
        <p:spPr bwMode="auto">
          <a:xfrm flipV="1">
            <a:off x="7094187" y="5356689"/>
            <a:ext cx="629459" cy="485453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직선 연결선 142"/>
          <p:cNvCxnSpPr>
            <a:stCxn id="144" idx="3"/>
            <a:endCxn id="153" idx="1"/>
          </p:cNvCxnSpPr>
          <p:nvPr/>
        </p:nvCxnSpPr>
        <p:spPr bwMode="auto">
          <a:xfrm flipV="1">
            <a:off x="7094187" y="5808855"/>
            <a:ext cx="629459" cy="33287"/>
          </a:xfrm>
          <a:prstGeom prst="line">
            <a:avLst/>
          </a:prstGeom>
          <a:gradFill rotWithShape="0">
            <a:gsLst>
              <a:gs pos="0">
                <a:srgbClr val="C0C0C0"/>
              </a:gs>
              <a:gs pos="50000">
                <a:sysClr val="window" lastClr="FFFFFF"/>
              </a:gs>
              <a:gs pos="100000">
                <a:srgbClr val="C0C0C0"/>
              </a:gs>
            </a:gsLst>
            <a:lin ang="2700000" scaled="1"/>
          </a:gradFill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/>
          <p:cNvSpPr txBox="1"/>
          <p:nvPr/>
        </p:nvSpPr>
        <p:spPr>
          <a:xfrm>
            <a:off x="7723646" y="4494798"/>
            <a:ext cx="1744552" cy="2199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대응 정보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23646" y="5246725"/>
            <a:ext cx="1744552" cy="2199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유출 영향 평가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804568" y="4694459"/>
            <a:ext cx="1268184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유해물질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운송차량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운송경로 정보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455728" y="5850473"/>
            <a:ext cx="1915980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환경오염물질 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확산 경로 추적 서비스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723646" y="4869390"/>
            <a:ext cx="1744552" cy="2199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대응 가이드 라인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7723646" y="5632912"/>
            <a:ext cx="1744552" cy="351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유출지역 확산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57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영향도 분석</a:t>
            </a:r>
          </a:p>
        </p:txBody>
      </p:sp>
      <p:grpSp>
        <p:nvGrpSpPr>
          <p:cNvPr id="154" name="Gruppieren 159"/>
          <p:cNvGrpSpPr/>
          <p:nvPr/>
        </p:nvGrpSpPr>
        <p:grpSpPr>
          <a:xfrm>
            <a:off x="4867389" y="4216501"/>
            <a:ext cx="1070491" cy="421619"/>
            <a:chOff x="9563443" y="4627304"/>
            <a:chExt cx="1619542" cy="1391396"/>
          </a:xfrm>
        </p:grpSpPr>
        <p:sp>
          <p:nvSpPr>
            <p:cNvPr id="178" name="Hochhaus"/>
            <p:cNvSpPr>
              <a:spLocks noEditPoints="1"/>
            </p:cNvSpPr>
            <p:nvPr/>
          </p:nvSpPr>
          <p:spPr bwMode="auto">
            <a:xfrm>
              <a:off x="10473663" y="5078086"/>
              <a:ext cx="197307" cy="247956"/>
            </a:xfrm>
            <a:custGeom>
              <a:avLst/>
              <a:gdLst>
                <a:gd name="T0" fmla="*/ 84 w 261"/>
                <a:gd name="T1" fmla="*/ 102 h 328"/>
                <a:gd name="T2" fmla="*/ 120 w 261"/>
                <a:gd name="T3" fmla="*/ 159 h 328"/>
                <a:gd name="T4" fmla="*/ 141 w 261"/>
                <a:gd name="T5" fmla="*/ 159 h 328"/>
                <a:gd name="T6" fmla="*/ 177 w 261"/>
                <a:gd name="T7" fmla="*/ 102 h 328"/>
                <a:gd name="T8" fmla="*/ 141 w 261"/>
                <a:gd name="T9" fmla="*/ 159 h 328"/>
                <a:gd name="T10" fmla="*/ 27 w 261"/>
                <a:gd name="T11" fmla="*/ 87 h 328"/>
                <a:gd name="T12" fmla="*/ 63 w 261"/>
                <a:gd name="T13" fmla="*/ 30 h 328"/>
                <a:gd name="T14" fmla="*/ 84 w 261"/>
                <a:gd name="T15" fmla="*/ 87 h 328"/>
                <a:gd name="T16" fmla="*/ 120 w 261"/>
                <a:gd name="T17" fmla="*/ 30 h 328"/>
                <a:gd name="T18" fmla="*/ 84 w 261"/>
                <a:gd name="T19" fmla="*/ 87 h 328"/>
                <a:gd name="T20" fmla="*/ 141 w 261"/>
                <a:gd name="T21" fmla="*/ 30 h 328"/>
                <a:gd name="T22" fmla="*/ 177 w 261"/>
                <a:gd name="T23" fmla="*/ 87 h 328"/>
                <a:gd name="T24" fmla="*/ 231 w 261"/>
                <a:gd name="T25" fmla="*/ 87 h 328"/>
                <a:gd name="T26" fmla="*/ 195 w 261"/>
                <a:gd name="T27" fmla="*/ 30 h 328"/>
                <a:gd name="T28" fmla="*/ 231 w 261"/>
                <a:gd name="T29" fmla="*/ 87 h 328"/>
                <a:gd name="T30" fmla="*/ 195 w 261"/>
                <a:gd name="T31" fmla="*/ 159 h 328"/>
                <a:gd name="T32" fmla="*/ 231 w 261"/>
                <a:gd name="T33" fmla="*/ 102 h 328"/>
                <a:gd name="T34" fmla="*/ 231 w 261"/>
                <a:gd name="T35" fmla="*/ 234 h 328"/>
                <a:gd name="T36" fmla="*/ 195 w 261"/>
                <a:gd name="T37" fmla="*/ 177 h 328"/>
                <a:gd name="T38" fmla="*/ 231 w 261"/>
                <a:gd name="T39" fmla="*/ 234 h 328"/>
                <a:gd name="T40" fmla="*/ 72 w 261"/>
                <a:gd name="T41" fmla="*/ 300 h 328"/>
                <a:gd name="T42" fmla="*/ 186 w 261"/>
                <a:gd name="T43" fmla="*/ 288 h 328"/>
                <a:gd name="T44" fmla="*/ 63 w 261"/>
                <a:gd name="T45" fmla="*/ 159 h 328"/>
                <a:gd name="T46" fmla="*/ 27 w 261"/>
                <a:gd name="T47" fmla="*/ 102 h 328"/>
                <a:gd name="T48" fmla="*/ 63 w 261"/>
                <a:gd name="T49" fmla="*/ 159 h 328"/>
                <a:gd name="T50" fmla="*/ 27 w 261"/>
                <a:gd name="T51" fmla="*/ 234 h 328"/>
                <a:gd name="T52" fmla="*/ 63 w 261"/>
                <a:gd name="T53" fmla="*/ 177 h 328"/>
                <a:gd name="T54" fmla="*/ 84 w 261"/>
                <a:gd name="T55" fmla="*/ 177 h 328"/>
                <a:gd name="T56" fmla="*/ 177 w 261"/>
                <a:gd name="T57" fmla="*/ 267 h 328"/>
                <a:gd name="T58" fmla="*/ 84 w 261"/>
                <a:gd name="T59" fmla="*/ 177 h 328"/>
                <a:gd name="T60" fmla="*/ 0 w 261"/>
                <a:gd name="T61" fmla="*/ 328 h 328"/>
                <a:gd name="T62" fmla="*/ 261 w 261"/>
                <a:gd name="T6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28">
                  <a:moveTo>
                    <a:pt x="84" y="159"/>
                  </a:moveTo>
                  <a:lnTo>
                    <a:pt x="84" y="102"/>
                  </a:lnTo>
                  <a:lnTo>
                    <a:pt x="120" y="102"/>
                  </a:lnTo>
                  <a:lnTo>
                    <a:pt x="120" y="159"/>
                  </a:lnTo>
                  <a:lnTo>
                    <a:pt x="84" y="159"/>
                  </a:lnTo>
                  <a:close/>
                  <a:moveTo>
                    <a:pt x="141" y="159"/>
                  </a:moveTo>
                  <a:lnTo>
                    <a:pt x="141" y="102"/>
                  </a:lnTo>
                  <a:lnTo>
                    <a:pt x="177" y="102"/>
                  </a:lnTo>
                  <a:lnTo>
                    <a:pt x="177" y="159"/>
                  </a:lnTo>
                  <a:lnTo>
                    <a:pt x="141" y="159"/>
                  </a:lnTo>
                  <a:close/>
                  <a:moveTo>
                    <a:pt x="63" y="87"/>
                  </a:moveTo>
                  <a:lnTo>
                    <a:pt x="27" y="87"/>
                  </a:lnTo>
                  <a:lnTo>
                    <a:pt x="27" y="30"/>
                  </a:lnTo>
                  <a:lnTo>
                    <a:pt x="63" y="30"/>
                  </a:lnTo>
                  <a:lnTo>
                    <a:pt x="63" y="87"/>
                  </a:lnTo>
                  <a:close/>
                  <a:moveTo>
                    <a:pt x="84" y="87"/>
                  </a:moveTo>
                  <a:lnTo>
                    <a:pt x="84" y="30"/>
                  </a:lnTo>
                  <a:lnTo>
                    <a:pt x="120" y="30"/>
                  </a:lnTo>
                  <a:lnTo>
                    <a:pt x="120" y="87"/>
                  </a:lnTo>
                  <a:lnTo>
                    <a:pt x="84" y="87"/>
                  </a:lnTo>
                  <a:close/>
                  <a:moveTo>
                    <a:pt x="141" y="87"/>
                  </a:moveTo>
                  <a:lnTo>
                    <a:pt x="141" y="30"/>
                  </a:lnTo>
                  <a:lnTo>
                    <a:pt x="177" y="30"/>
                  </a:lnTo>
                  <a:lnTo>
                    <a:pt x="177" y="87"/>
                  </a:lnTo>
                  <a:lnTo>
                    <a:pt x="141" y="87"/>
                  </a:lnTo>
                  <a:close/>
                  <a:moveTo>
                    <a:pt x="231" y="87"/>
                  </a:moveTo>
                  <a:lnTo>
                    <a:pt x="195" y="87"/>
                  </a:lnTo>
                  <a:lnTo>
                    <a:pt x="195" y="30"/>
                  </a:lnTo>
                  <a:lnTo>
                    <a:pt x="231" y="30"/>
                  </a:lnTo>
                  <a:lnTo>
                    <a:pt x="231" y="87"/>
                  </a:lnTo>
                  <a:close/>
                  <a:moveTo>
                    <a:pt x="231" y="159"/>
                  </a:moveTo>
                  <a:lnTo>
                    <a:pt x="195" y="159"/>
                  </a:lnTo>
                  <a:lnTo>
                    <a:pt x="195" y="102"/>
                  </a:lnTo>
                  <a:lnTo>
                    <a:pt x="231" y="102"/>
                  </a:lnTo>
                  <a:lnTo>
                    <a:pt x="231" y="159"/>
                  </a:lnTo>
                  <a:close/>
                  <a:moveTo>
                    <a:pt x="231" y="234"/>
                  </a:moveTo>
                  <a:lnTo>
                    <a:pt x="195" y="234"/>
                  </a:lnTo>
                  <a:lnTo>
                    <a:pt x="195" y="177"/>
                  </a:lnTo>
                  <a:lnTo>
                    <a:pt x="231" y="177"/>
                  </a:lnTo>
                  <a:lnTo>
                    <a:pt x="231" y="234"/>
                  </a:lnTo>
                  <a:close/>
                  <a:moveTo>
                    <a:pt x="186" y="300"/>
                  </a:moveTo>
                  <a:lnTo>
                    <a:pt x="72" y="300"/>
                  </a:lnTo>
                  <a:lnTo>
                    <a:pt x="72" y="288"/>
                  </a:lnTo>
                  <a:lnTo>
                    <a:pt x="186" y="288"/>
                  </a:lnTo>
                  <a:lnTo>
                    <a:pt x="186" y="300"/>
                  </a:lnTo>
                  <a:close/>
                  <a:moveTo>
                    <a:pt x="63" y="159"/>
                  </a:moveTo>
                  <a:lnTo>
                    <a:pt x="27" y="159"/>
                  </a:lnTo>
                  <a:lnTo>
                    <a:pt x="27" y="102"/>
                  </a:lnTo>
                  <a:lnTo>
                    <a:pt x="63" y="102"/>
                  </a:lnTo>
                  <a:lnTo>
                    <a:pt x="63" y="159"/>
                  </a:lnTo>
                  <a:close/>
                  <a:moveTo>
                    <a:pt x="63" y="234"/>
                  </a:moveTo>
                  <a:lnTo>
                    <a:pt x="27" y="234"/>
                  </a:lnTo>
                  <a:lnTo>
                    <a:pt x="27" y="177"/>
                  </a:lnTo>
                  <a:lnTo>
                    <a:pt x="63" y="177"/>
                  </a:lnTo>
                  <a:lnTo>
                    <a:pt x="63" y="234"/>
                  </a:lnTo>
                  <a:close/>
                  <a:moveTo>
                    <a:pt x="84" y="177"/>
                  </a:moveTo>
                  <a:lnTo>
                    <a:pt x="177" y="177"/>
                  </a:lnTo>
                  <a:lnTo>
                    <a:pt x="177" y="267"/>
                  </a:lnTo>
                  <a:lnTo>
                    <a:pt x="84" y="267"/>
                  </a:lnTo>
                  <a:lnTo>
                    <a:pt x="84" y="177"/>
                  </a:lnTo>
                  <a:close/>
                  <a:moveTo>
                    <a:pt x="0" y="0"/>
                  </a:moveTo>
                  <a:lnTo>
                    <a:pt x="0" y="328"/>
                  </a:lnTo>
                  <a:lnTo>
                    <a:pt x="261" y="328"/>
                  </a:lnTo>
                  <a:lnTo>
                    <a:pt x="2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82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9" name="Fabrik"/>
            <p:cNvSpPr>
              <a:spLocks noEditPoints="1"/>
            </p:cNvSpPr>
            <p:nvPr/>
          </p:nvSpPr>
          <p:spPr bwMode="auto">
            <a:xfrm>
              <a:off x="10243334" y="5278096"/>
              <a:ext cx="305179" cy="362223"/>
            </a:xfrm>
            <a:custGeom>
              <a:avLst/>
              <a:gdLst>
                <a:gd name="T0" fmla="*/ 30 w 321"/>
                <a:gd name="T1" fmla="*/ 276 h 381"/>
                <a:gd name="T2" fmla="*/ 288 w 321"/>
                <a:gd name="T3" fmla="*/ 276 h 381"/>
                <a:gd name="T4" fmla="*/ 288 w 321"/>
                <a:gd name="T5" fmla="*/ 291 h 381"/>
                <a:gd name="T6" fmla="*/ 30 w 321"/>
                <a:gd name="T7" fmla="*/ 291 h 381"/>
                <a:gd name="T8" fmla="*/ 30 w 321"/>
                <a:gd name="T9" fmla="*/ 276 h 381"/>
                <a:gd name="T10" fmla="*/ 0 w 321"/>
                <a:gd name="T11" fmla="*/ 0 h 381"/>
                <a:gd name="T12" fmla="*/ 0 w 321"/>
                <a:gd name="T13" fmla="*/ 381 h 381"/>
                <a:gd name="T14" fmla="*/ 321 w 321"/>
                <a:gd name="T15" fmla="*/ 381 h 381"/>
                <a:gd name="T16" fmla="*/ 321 w 321"/>
                <a:gd name="T17" fmla="*/ 138 h 381"/>
                <a:gd name="T18" fmla="*/ 225 w 321"/>
                <a:gd name="T19" fmla="*/ 195 h 381"/>
                <a:gd name="T20" fmla="*/ 225 w 321"/>
                <a:gd name="T21" fmla="*/ 138 h 381"/>
                <a:gd name="T22" fmla="*/ 132 w 321"/>
                <a:gd name="T23" fmla="*/ 195 h 381"/>
                <a:gd name="T24" fmla="*/ 132 w 321"/>
                <a:gd name="T25" fmla="*/ 138 h 381"/>
                <a:gd name="T26" fmla="*/ 36 w 321"/>
                <a:gd name="T27" fmla="*/ 195 h 381"/>
                <a:gd name="T28" fmla="*/ 36 w 321"/>
                <a:gd name="T29" fmla="*/ 0 h 381"/>
                <a:gd name="T30" fmla="*/ 0 w 321"/>
                <a:gd name="T31" fmla="*/ 0 h 381"/>
                <a:gd name="T32" fmla="*/ 30 w 321"/>
                <a:gd name="T33" fmla="*/ 237 h 381"/>
                <a:gd name="T34" fmla="*/ 288 w 321"/>
                <a:gd name="T35" fmla="*/ 237 h 381"/>
                <a:gd name="T36" fmla="*/ 288 w 321"/>
                <a:gd name="T37" fmla="*/ 252 h 381"/>
                <a:gd name="T38" fmla="*/ 30 w 321"/>
                <a:gd name="T39" fmla="*/ 252 h 381"/>
                <a:gd name="T40" fmla="*/ 30 w 321"/>
                <a:gd name="T41" fmla="*/ 2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381">
                  <a:moveTo>
                    <a:pt x="30" y="276"/>
                  </a:moveTo>
                  <a:lnTo>
                    <a:pt x="288" y="276"/>
                  </a:lnTo>
                  <a:lnTo>
                    <a:pt x="288" y="291"/>
                  </a:lnTo>
                  <a:lnTo>
                    <a:pt x="30" y="291"/>
                  </a:lnTo>
                  <a:lnTo>
                    <a:pt x="30" y="276"/>
                  </a:lnTo>
                  <a:close/>
                  <a:moveTo>
                    <a:pt x="0" y="0"/>
                  </a:moveTo>
                  <a:lnTo>
                    <a:pt x="0" y="381"/>
                  </a:lnTo>
                  <a:lnTo>
                    <a:pt x="321" y="381"/>
                  </a:lnTo>
                  <a:lnTo>
                    <a:pt x="321" y="138"/>
                  </a:lnTo>
                  <a:lnTo>
                    <a:pt x="225" y="195"/>
                  </a:lnTo>
                  <a:lnTo>
                    <a:pt x="225" y="138"/>
                  </a:lnTo>
                  <a:lnTo>
                    <a:pt x="132" y="195"/>
                  </a:lnTo>
                  <a:lnTo>
                    <a:pt x="132" y="138"/>
                  </a:lnTo>
                  <a:lnTo>
                    <a:pt x="36" y="195"/>
                  </a:lnTo>
                  <a:lnTo>
                    <a:pt x="36" y="0"/>
                  </a:lnTo>
                  <a:lnTo>
                    <a:pt x="0" y="0"/>
                  </a:lnTo>
                  <a:close/>
                  <a:moveTo>
                    <a:pt x="30" y="237"/>
                  </a:moveTo>
                  <a:lnTo>
                    <a:pt x="288" y="237"/>
                  </a:lnTo>
                  <a:lnTo>
                    <a:pt x="288" y="252"/>
                  </a:lnTo>
                  <a:lnTo>
                    <a:pt x="30" y="252"/>
                  </a:lnTo>
                  <a:lnTo>
                    <a:pt x="30" y="237"/>
                  </a:lnTo>
                  <a:close/>
                </a:path>
              </a:pathLst>
            </a:custGeom>
            <a:solidFill>
              <a:srgbClr val="55A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0" name="Haus"/>
            <p:cNvSpPr>
              <a:spLocks noEditPoints="1"/>
            </p:cNvSpPr>
            <p:nvPr/>
          </p:nvSpPr>
          <p:spPr bwMode="auto">
            <a:xfrm>
              <a:off x="10093510" y="5023554"/>
              <a:ext cx="332548" cy="238219"/>
            </a:xfrm>
            <a:custGeom>
              <a:avLst/>
              <a:gdLst>
                <a:gd name="T0" fmla="*/ 202 w 416"/>
                <a:gd name="T1" fmla="*/ 223 h 298"/>
                <a:gd name="T2" fmla="*/ 96 w 416"/>
                <a:gd name="T3" fmla="*/ 223 h 298"/>
                <a:gd name="T4" fmla="*/ 96 w 416"/>
                <a:gd name="T5" fmla="*/ 177 h 298"/>
                <a:gd name="T6" fmla="*/ 202 w 416"/>
                <a:gd name="T7" fmla="*/ 177 h 298"/>
                <a:gd name="T8" fmla="*/ 202 w 416"/>
                <a:gd name="T9" fmla="*/ 223 h 298"/>
                <a:gd name="T10" fmla="*/ 364 w 416"/>
                <a:gd name="T11" fmla="*/ 48 h 298"/>
                <a:gd name="T12" fmla="*/ 150 w 416"/>
                <a:gd name="T13" fmla="*/ 48 h 298"/>
                <a:gd name="T14" fmla="*/ 150 w 416"/>
                <a:gd name="T15" fmla="*/ 0 h 298"/>
                <a:gd name="T16" fmla="*/ 104 w 416"/>
                <a:gd name="T17" fmla="*/ 0 h 298"/>
                <a:gd name="T18" fmla="*/ 104 w 416"/>
                <a:gd name="T19" fmla="*/ 48 h 298"/>
                <a:gd name="T20" fmla="*/ 52 w 416"/>
                <a:gd name="T21" fmla="*/ 48 h 298"/>
                <a:gd name="T22" fmla="*/ 0 w 416"/>
                <a:gd name="T23" fmla="*/ 173 h 298"/>
                <a:gd name="T24" fmla="*/ 52 w 416"/>
                <a:gd name="T25" fmla="*/ 173 h 298"/>
                <a:gd name="T26" fmla="*/ 52 w 416"/>
                <a:gd name="T27" fmla="*/ 298 h 298"/>
                <a:gd name="T28" fmla="*/ 364 w 416"/>
                <a:gd name="T29" fmla="*/ 298 h 298"/>
                <a:gd name="T30" fmla="*/ 364 w 416"/>
                <a:gd name="T31" fmla="*/ 173 h 298"/>
                <a:gd name="T32" fmla="*/ 416 w 416"/>
                <a:gd name="T33" fmla="*/ 173 h 298"/>
                <a:gd name="T34" fmla="*/ 364 w 416"/>
                <a:gd name="T35" fmla="*/ 48 h 298"/>
                <a:gd name="T36" fmla="*/ 250 w 416"/>
                <a:gd name="T37" fmla="*/ 269 h 298"/>
                <a:gd name="T38" fmla="*/ 250 w 416"/>
                <a:gd name="T39" fmla="*/ 177 h 298"/>
                <a:gd name="T40" fmla="*/ 312 w 416"/>
                <a:gd name="T41" fmla="*/ 177 h 298"/>
                <a:gd name="T42" fmla="*/ 312 w 416"/>
                <a:gd name="T43" fmla="*/ 269 h 298"/>
                <a:gd name="T44" fmla="*/ 250 w 416"/>
                <a:gd name="T45" fmla="*/ 26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6" h="298">
                  <a:moveTo>
                    <a:pt x="202" y="223"/>
                  </a:moveTo>
                  <a:lnTo>
                    <a:pt x="96" y="223"/>
                  </a:lnTo>
                  <a:lnTo>
                    <a:pt x="96" y="177"/>
                  </a:lnTo>
                  <a:lnTo>
                    <a:pt x="202" y="177"/>
                  </a:lnTo>
                  <a:lnTo>
                    <a:pt x="202" y="223"/>
                  </a:lnTo>
                  <a:close/>
                  <a:moveTo>
                    <a:pt x="364" y="48"/>
                  </a:moveTo>
                  <a:lnTo>
                    <a:pt x="150" y="48"/>
                  </a:lnTo>
                  <a:lnTo>
                    <a:pt x="150" y="0"/>
                  </a:lnTo>
                  <a:lnTo>
                    <a:pt x="104" y="0"/>
                  </a:lnTo>
                  <a:lnTo>
                    <a:pt x="104" y="48"/>
                  </a:lnTo>
                  <a:lnTo>
                    <a:pt x="52" y="48"/>
                  </a:lnTo>
                  <a:lnTo>
                    <a:pt x="0" y="173"/>
                  </a:lnTo>
                  <a:lnTo>
                    <a:pt x="52" y="173"/>
                  </a:lnTo>
                  <a:lnTo>
                    <a:pt x="52" y="298"/>
                  </a:lnTo>
                  <a:lnTo>
                    <a:pt x="364" y="298"/>
                  </a:lnTo>
                  <a:lnTo>
                    <a:pt x="364" y="173"/>
                  </a:lnTo>
                  <a:lnTo>
                    <a:pt x="416" y="173"/>
                  </a:lnTo>
                  <a:lnTo>
                    <a:pt x="364" y="48"/>
                  </a:lnTo>
                  <a:close/>
                  <a:moveTo>
                    <a:pt x="250" y="269"/>
                  </a:moveTo>
                  <a:lnTo>
                    <a:pt x="250" y="177"/>
                  </a:lnTo>
                  <a:lnTo>
                    <a:pt x="312" y="177"/>
                  </a:lnTo>
                  <a:lnTo>
                    <a:pt x="312" y="269"/>
                  </a:lnTo>
                  <a:lnTo>
                    <a:pt x="250" y="269"/>
                  </a:lnTo>
                  <a:close/>
                </a:path>
              </a:pathLst>
            </a:custGeom>
            <a:solidFill>
              <a:srgbClr val="288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1" name="Pfeil nach rechts 163"/>
            <p:cNvSpPr/>
            <p:nvPr/>
          </p:nvSpPr>
          <p:spPr bwMode="auto">
            <a:xfrm>
              <a:off x="9563443" y="5139315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2" name="Pfeil nach rechts 164"/>
            <p:cNvSpPr/>
            <p:nvPr/>
          </p:nvSpPr>
          <p:spPr bwMode="auto">
            <a:xfrm flipH="1">
              <a:off x="10854659" y="5139315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3" name="Pfeil nach rechts 165"/>
            <p:cNvSpPr/>
            <p:nvPr/>
          </p:nvSpPr>
          <p:spPr bwMode="auto">
            <a:xfrm rot="16200000" flipH="1">
              <a:off x="10221346" y="4647215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4" name="Pfeil nach rechts 166"/>
            <p:cNvSpPr/>
            <p:nvPr/>
          </p:nvSpPr>
          <p:spPr bwMode="auto">
            <a:xfrm rot="5400000" flipH="1" flipV="1">
              <a:off x="10221346" y="5710285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5" name="Pfeil nach rechts 167"/>
            <p:cNvSpPr/>
            <p:nvPr/>
          </p:nvSpPr>
          <p:spPr bwMode="auto">
            <a:xfrm rot="18714546" flipH="1">
              <a:off x="10662588" y="4776538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6" name="Pfeil nach rechts 168"/>
            <p:cNvSpPr/>
            <p:nvPr/>
          </p:nvSpPr>
          <p:spPr bwMode="auto">
            <a:xfrm rot="2885454">
              <a:off x="9738743" y="4776538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7" name="Pfeil nach rechts 169"/>
            <p:cNvSpPr/>
            <p:nvPr/>
          </p:nvSpPr>
          <p:spPr bwMode="auto">
            <a:xfrm rot="2885454" flipH="1" flipV="1">
              <a:off x="10662589" y="5572512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8" name="Pfeil nach rechts 170"/>
            <p:cNvSpPr/>
            <p:nvPr/>
          </p:nvSpPr>
          <p:spPr bwMode="auto">
            <a:xfrm rot="18714546" flipV="1">
              <a:off x="9738742" y="5519731"/>
              <a:ext cx="328326" cy="288504"/>
            </a:xfrm>
            <a:prstGeom prst="rightArrow">
              <a:avLst/>
            </a:prstGeom>
            <a:solidFill>
              <a:srgbClr val="006487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1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4793334" y="5300760"/>
            <a:ext cx="562532" cy="527242"/>
            <a:chOff x="3685206" y="5170268"/>
            <a:chExt cx="923925" cy="914400"/>
          </a:xfrm>
        </p:grpSpPr>
        <p:pic>
          <p:nvPicPr>
            <p:cNvPr id="176" name="Picture 35" descr="D:\00_빅데이터 용역\01. 산출물관리\00. 산출물템플릿\아이콘\Business\Untitled-2 copy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685206" y="5170268"/>
              <a:ext cx="923925" cy="914400"/>
            </a:xfrm>
            <a:prstGeom prst="rect">
              <a:avLst/>
            </a:prstGeom>
            <a:noFill/>
          </p:spPr>
        </p:pic>
        <p:pic>
          <p:nvPicPr>
            <p:cNvPr id="177" name="Picture 36" descr="D:\00_빅데이터 용역\01. 산출물관리\00. 산출물템플릿\아이콘\Business\Untitled-3 copy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43677" y="5226657"/>
              <a:ext cx="542142" cy="536765"/>
            </a:xfrm>
            <a:prstGeom prst="rect">
              <a:avLst/>
            </a:prstGeom>
            <a:noFill/>
          </p:spPr>
        </p:pic>
      </p:grpSp>
      <p:grpSp>
        <p:nvGrpSpPr>
          <p:cNvPr id="156" name="그룹 155"/>
          <p:cNvGrpSpPr/>
          <p:nvPr/>
        </p:nvGrpSpPr>
        <p:grpSpPr>
          <a:xfrm>
            <a:off x="5547777" y="5289881"/>
            <a:ext cx="675734" cy="527268"/>
            <a:chOff x="4076845" y="5274678"/>
            <a:chExt cx="569530" cy="469257"/>
          </a:xfrm>
        </p:grpSpPr>
        <p:sp>
          <p:nvSpPr>
            <p:cNvPr id="167" name="Freeform 21"/>
            <p:cNvSpPr>
              <a:spLocks noEditPoints="1"/>
            </p:cNvSpPr>
            <p:nvPr/>
          </p:nvSpPr>
          <p:spPr bwMode="gray">
            <a:xfrm>
              <a:off x="4076845" y="5274678"/>
              <a:ext cx="569530" cy="469257"/>
            </a:xfrm>
            <a:custGeom>
              <a:avLst/>
              <a:gdLst>
                <a:gd name="T0" fmla="*/ 130 w 3211"/>
                <a:gd name="T1" fmla="*/ 129 h 2570"/>
                <a:gd name="T2" fmla="*/ 3083 w 3211"/>
                <a:gd name="T3" fmla="*/ 129 h 2570"/>
                <a:gd name="T4" fmla="*/ 3083 w 3211"/>
                <a:gd name="T5" fmla="*/ 1799 h 2570"/>
                <a:gd name="T6" fmla="*/ 130 w 3211"/>
                <a:gd name="T7" fmla="*/ 1799 h 2570"/>
                <a:gd name="T8" fmla="*/ 130 w 3211"/>
                <a:gd name="T9" fmla="*/ 129 h 2570"/>
                <a:gd name="T10" fmla="*/ 0 w 3211"/>
                <a:gd name="T11" fmla="*/ 0 h 2570"/>
                <a:gd name="T12" fmla="*/ 0 w 3211"/>
                <a:gd name="T13" fmla="*/ 2056 h 2570"/>
                <a:gd name="T14" fmla="*/ 1215 w 3211"/>
                <a:gd name="T15" fmla="*/ 2056 h 2570"/>
                <a:gd name="T16" fmla="*/ 1215 w 3211"/>
                <a:gd name="T17" fmla="*/ 2442 h 2570"/>
                <a:gd name="T18" fmla="*/ 957 w 3211"/>
                <a:gd name="T19" fmla="*/ 2442 h 2570"/>
                <a:gd name="T20" fmla="*/ 957 w 3211"/>
                <a:gd name="T21" fmla="*/ 2570 h 2570"/>
                <a:gd name="T22" fmla="*/ 2249 w 3211"/>
                <a:gd name="T23" fmla="*/ 2570 h 2570"/>
                <a:gd name="T24" fmla="*/ 2249 w 3211"/>
                <a:gd name="T25" fmla="*/ 2442 h 2570"/>
                <a:gd name="T26" fmla="*/ 1991 w 3211"/>
                <a:gd name="T27" fmla="*/ 2442 h 2570"/>
                <a:gd name="T28" fmla="*/ 1991 w 3211"/>
                <a:gd name="T29" fmla="*/ 2056 h 2570"/>
                <a:gd name="T30" fmla="*/ 3211 w 3211"/>
                <a:gd name="T31" fmla="*/ 2056 h 2570"/>
                <a:gd name="T32" fmla="*/ 3211 w 3211"/>
                <a:gd name="T33" fmla="*/ 0 h 2570"/>
                <a:gd name="T34" fmla="*/ 0 w 3211"/>
                <a:gd name="T35" fmla="*/ 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11" h="2570">
                  <a:moveTo>
                    <a:pt x="130" y="129"/>
                  </a:moveTo>
                  <a:lnTo>
                    <a:pt x="3083" y="129"/>
                  </a:lnTo>
                  <a:lnTo>
                    <a:pt x="3083" y="1799"/>
                  </a:lnTo>
                  <a:lnTo>
                    <a:pt x="130" y="1799"/>
                  </a:lnTo>
                  <a:lnTo>
                    <a:pt x="130" y="129"/>
                  </a:lnTo>
                  <a:close/>
                  <a:moveTo>
                    <a:pt x="0" y="0"/>
                  </a:moveTo>
                  <a:lnTo>
                    <a:pt x="0" y="2056"/>
                  </a:lnTo>
                  <a:lnTo>
                    <a:pt x="1215" y="2056"/>
                  </a:lnTo>
                  <a:lnTo>
                    <a:pt x="1215" y="2442"/>
                  </a:lnTo>
                  <a:lnTo>
                    <a:pt x="957" y="2442"/>
                  </a:lnTo>
                  <a:lnTo>
                    <a:pt x="957" y="2570"/>
                  </a:lnTo>
                  <a:lnTo>
                    <a:pt x="2249" y="2570"/>
                  </a:lnTo>
                  <a:lnTo>
                    <a:pt x="2249" y="2442"/>
                  </a:lnTo>
                  <a:lnTo>
                    <a:pt x="1991" y="2442"/>
                  </a:lnTo>
                  <a:lnTo>
                    <a:pt x="1991" y="2056"/>
                  </a:lnTo>
                  <a:lnTo>
                    <a:pt x="3211" y="2056"/>
                  </a:lnTo>
                  <a:lnTo>
                    <a:pt x="32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B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5" tIns="41147" rIns="82295" bIns="41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4123912" y="5326686"/>
              <a:ext cx="483900" cy="256241"/>
              <a:chOff x="8371280" y="1920098"/>
              <a:chExt cx="857258" cy="731085"/>
            </a:xfrm>
          </p:grpSpPr>
          <p:pic>
            <p:nvPicPr>
              <p:cNvPr id="170" name="Picture 3" descr="D:\작업\참조자료\팀공유\Image\map_02.gi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1280" y="1920098"/>
                <a:ext cx="830192" cy="731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1" name="Auto"/>
              <p:cNvSpPr>
                <a:spLocks noEditPoints="1"/>
              </p:cNvSpPr>
              <p:nvPr/>
            </p:nvSpPr>
            <p:spPr bwMode="auto">
              <a:xfrm>
                <a:off x="9010862" y="2420888"/>
                <a:ext cx="217676" cy="69656"/>
              </a:xfrm>
              <a:custGeom>
                <a:avLst/>
                <a:gdLst>
                  <a:gd name="T0" fmla="*/ 9 w 83"/>
                  <a:gd name="T1" fmla="*/ 8 h 29"/>
                  <a:gd name="T2" fmla="*/ 7 w 83"/>
                  <a:gd name="T3" fmla="*/ 8 h 29"/>
                  <a:gd name="T4" fmla="*/ 7 w 83"/>
                  <a:gd name="T5" fmla="*/ 28 h 29"/>
                  <a:gd name="T6" fmla="*/ 0 w 83"/>
                  <a:gd name="T7" fmla="*/ 28 h 29"/>
                  <a:gd name="T8" fmla="*/ 0 w 83"/>
                  <a:gd name="T9" fmla="*/ 0 h 29"/>
                  <a:gd name="T10" fmla="*/ 10 w 83"/>
                  <a:gd name="T11" fmla="*/ 0 h 29"/>
                  <a:gd name="T12" fmla="*/ 17 w 83"/>
                  <a:gd name="T13" fmla="*/ 16 h 29"/>
                  <a:gd name="T14" fmla="*/ 24 w 83"/>
                  <a:gd name="T15" fmla="*/ 13 h 29"/>
                  <a:gd name="T16" fmla="*/ 24 w 83"/>
                  <a:gd name="T17" fmla="*/ 11 h 29"/>
                  <a:gd name="T18" fmla="*/ 31 w 83"/>
                  <a:gd name="T19" fmla="*/ 4 h 29"/>
                  <a:gd name="T20" fmla="*/ 52 w 83"/>
                  <a:gd name="T21" fmla="*/ 2 h 29"/>
                  <a:gd name="T22" fmla="*/ 59 w 83"/>
                  <a:gd name="T23" fmla="*/ 4 h 29"/>
                  <a:gd name="T24" fmla="*/ 72 w 83"/>
                  <a:gd name="T25" fmla="*/ 11 h 29"/>
                  <a:gd name="T26" fmla="*/ 82 w 83"/>
                  <a:gd name="T27" fmla="*/ 15 h 29"/>
                  <a:gd name="T28" fmla="*/ 82 w 83"/>
                  <a:gd name="T29" fmla="*/ 18 h 29"/>
                  <a:gd name="T30" fmla="*/ 83 w 83"/>
                  <a:gd name="T31" fmla="*/ 19 h 29"/>
                  <a:gd name="T32" fmla="*/ 83 w 83"/>
                  <a:gd name="T33" fmla="*/ 22 h 29"/>
                  <a:gd name="T34" fmla="*/ 80 w 83"/>
                  <a:gd name="T35" fmla="*/ 25 h 29"/>
                  <a:gd name="T36" fmla="*/ 80 w 83"/>
                  <a:gd name="T37" fmla="*/ 25 h 29"/>
                  <a:gd name="T38" fmla="*/ 80 w 83"/>
                  <a:gd name="T39" fmla="*/ 23 h 29"/>
                  <a:gd name="T40" fmla="*/ 73 w 83"/>
                  <a:gd name="T41" fmla="*/ 16 h 29"/>
                  <a:gd name="T42" fmla="*/ 65 w 83"/>
                  <a:gd name="T43" fmla="*/ 23 h 29"/>
                  <a:gd name="T44" fmla="*/ 66 w 83"/>
                  <a:gd name="T45" fmla="*/ 26 h 29"/>
                  <a:gd name="T46" fmla="*/ 38 w 83"/>
                  <a:gd name="T47" fmla="*/ 26 h 29"/>
                  <a:gd name="T48" fmla="*/ 39 w 83"/>
                  <a:gd name="T49" fmla="*/ 23 h 29"/>
                  <a:gd name="T50" fmla="*/ 32 w 83"/>
                  <a:gd name="T51" fmla="*/ 16 h 29"/>
                  <a:gd name="T52" fmla="*/ 24 w 83"/>
                  <a:gd name="T53" fmla="*/ 23 h 29"/>
                  <a:gd name="T54" fmla="*/ 24 w 83"/>
                  <a:gd name="T55" fmla="*/ 24 h 29"/>
                  <a:gd name="T56" fmla="*/ 23 w 83"/>
                  <a:gd name="T57" fmla="*/ 21 h 29"/>
                  <a:gd name="T58" fmla="*/ 23 w 83"/>
                  <a:gd name="T59" fmla="*/ 15 h 29"/>
                  <a:gd name="T60" fmla="*/ 17 w 83"/>
                  <a:gd name="T61" fmla="*/ 18 h 29"/>
                  <a:gd name="T62" fmla="*/ 9 w 83"/>
                  <a:gd name="T63" fmla="*/ 8 h 29"/>
                  <a:gd name="T64" fmla="*/ 49 w 83"/>
                  <a:gd name="T65" fmla="*/ 12 h 29"/>
                  <a:gd name="T66" fmla="*/ 35 w 83"/>
                  <a:gd name="T67" fmla="*/ 12 h 29"/>
                  <a:gd name="T68" fmla="*/ 40 w 83"/>
                  <a:gd name="T69" fmla="*/ 5 h 29"/>
                  <a:gd name="T70" fmla="*/ 49 w 83"/>
                  <a:gd name="T71" fmla="*/ 5 h 29"/>
                  <a:gd name="T72" fmla="*/ 49 w 83"/>
                  <a:gd name="T73" fmla="*/ 12 h 29"/>
                  <a:gd name="T74" fmla="*/ 66 w 83"/>
                  <a:gd name="T75" fmla="*/ 12 h 29"/>
                  <a:gd name="T76" fmla="*/ 52 w 83"/>
                  <a:gd name="T77" fmla="*/ 12 h 29"/>
                  <a:gd name="T78" fmla="*/ 52 w 83"/>
                  <a:gd name="T79" fmla="*/ 5 h 29"/>
                  <a:gd name="T80" fmla="*/ 59 w 83"/>
                  <a:gd name="T81" fmla="*/ 7 h 29"/>
                  <a:gd name="T82" fmla="*/ 66 w 83"/>
                  <a:gd name="T83" fmla="*/ 10 h 29"/>
                  <a:gd name="T84" fmla="*/ 66 w 83"/>
                  <a:gd name="T85" fmla="*/ 12 h 29"/>
                  <a:gd name="T86" fmla="*/ 73 w 83"/>
                  <a:gd name="T87" fmla="*/ 18 h 29"/>
                  <a:gd name="T88" fmla="*/ 67 w 83"/>
                  <a:gd name="T89" fmla="*/ 23 h 29"/>
                  <a:gd name="T90" fmla="*/ 73 w 83"/>
                  <a:gd name="T91" fmla="*/ 29 h 29"/>
                  <a:gd name="T92" fmla="*/ 78 w 83"/>
                  <a:gd name="T93" fmla="*/ 23 h 29"/>
                  <a:gd name="T94" fmla="*/ 73 w 83"/>
                  <a:gd name="T95" fmla="*/ 18 h 29"/>
                  <a:gd name="T96" fmla="*/ 32 w 83"/>
                  <a:gd name="T97" fmla="*/ 18 h 29"/>
                  <a:gd name="T98" fmla="*/ 26 w 83"/>
                  <a:gd name="T99" fmla="*/ 23 h 29"/>
                  <a:gd name="T100" fmla="*/ 32 w 83"/>
                  <a:gd name="T101" fmla="*/ 29 h 29"/>
                  <a:gd name="T102" fmla="*/ 37 w 83"/>
                  <a:gd name="T103" fmla="*/ 23 h 29"/>
                  <a:gd name="T104" fmla="*/ 32 w 83"/>
                  <a:gd name="T105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" h="29">
                    <a:moveTo>
                      <a:pt x="9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1"/>
                      <a:pt x="13" y="16"/>
                      <a:pt x="17" y="16"/>
                    </a:cubicBezTo>
                    <a:cubicBezTo>
                      <a:pt x="20" y="16"/>
                      <a:pt x="22" y="14"/>
                      <a:pt x="24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41" y="2"/>
                      <a:pt x="52" y="2"/>
                    </a:cubicBezTo>
                    <a:cubicBezTo>
                      <a:pt x="55" y="2"/>
                      <a:pt x="57" y="3"/>
                      <a:pt x="59" y="4"/>
                    </a:cubicBezTo>
                    <a:cubicBezTo>
                      <a:pt x="62" y="5"/>
                      <a:pt x="71" y="10"/>
                      <a:pt x="72" y="11"/>
                    </a:cubicBezTo>
                    <a:cubicBezTo>
                      <a:pt x="74" y="12"/>
                      <a:pt x="82" y="15"/>
                      <a:pt x="82" y="15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3" y="18"/>
                      <a:pt x="83" y="19"/>
                    </a:cubicBezTo>
                    <a:cubicBezTo>
                      <a:pt x="83" y="19"/>
                      <a:pt x="83" y="22"/>
                      <a:pt x="83" y="22"/>
                    </a:cubicBezTo>
                    <a:cubicBezTo>
                      <a:pt x="83" y="23"/>
                      <a:pt x="80" y="25"/>
                      <a:pt x="80" y="25"/>
                    </a:cubicBezTo>
                    <a:cubicBezTo>
                      <a:pt x="80" y="25"/>
                      <a:pt x="79" y="25"/>
                      <a:pt x="80" y="25"/>
                    </a:cubicBezTo>
                    <a:cubicBezTo>
                      <a:pt x="80" y="24"/>
                      <a:pt x="80" y="24"/>
                      <a:pt x="80" y="23"/>
                    </a:cubicBezTo>
                    <a:cubicBezTo>
                      <a:pt x="80" y="19"/>
                      <a:pt x="76" y="16"/>
                      <a:pt x="73" y="16"/>
                    </a:cubicBezTo>
                    <a:cubicBezTo>
                      <a:pt x="69" y="16"/>
                      <a:pt x="65" y="19"/>
                      <a:pt x="65" y="23"/>
                    </a:cubicBezTo>
                    <a:cubicBezTo>
                      <a:pt x="65" y="24"/>
                      <a:pt x="65" y="25"/>
                      <a:pt x="6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19"/>
                      <a:pt x="36" y="16"/>
                      <a:pt x="32" y="16"/>
                    </a:cubicBezTo>
                    <a:cubicBezTo>
                      <a:pt x="28" y="16"/>
                      <a:pt x="24" y="19"/>
                      <a:pt x="24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"/>
                      <a:pt x="23" y="21"/>
                      <a:pt x="23" y="21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16"/>
                      <a:pt x="20" y="18"/>
                      <a:pt x="17" y="18"/>
                    </a:cubicBezTo>
                    <a:cubicBezTo>
                      <a:pt x="13" y="18"/>
                      <a:pt x="10" y="14"/>
                      <a:pt x="9" y="8"/>
                    </a:cubicBezTo>
                    <a:close/>
                    <a:moveTo>
                      <a:pt x="49" y="12"/>
                    </a:move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7" y="6"/>
                      <a:pt x="40" y="5"/>
                    </a:cubicBezTo>
                    <a:cubicBezTo>
                      <a:pt x="43" y="4"/>
                      <a:pt x="49" y="5"/>
                      <a:pt x="49" y="5"/>
                    </a:cubicBezTo>
                    <a:lnTo>
                      <a:pt x="49" y="12"/>
                    </a:lnTo>
                    <a:close/>
                    <a:moveTo>
                      <a:pt x="66" y="12"/>
                    </a:moveTo>
                    <a:cubicBezTo>
                      <a:pt x="52" y="12"/>
                      <a:pt x="52" y="12"/>
                      <a:pt x="52" y="12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5" y="5"/>
                      <a:pt x="59" y="7"/>
                    </a:cubicBezTo>
                    <a:cubicBezTo>
                      <a:pt x="62" y="8"/>
                      <a:pt x="66" y="10"/>
                      <a:pt x="66" y="10"/>
                    </a:cubicBezTo>
                    <a:lnTo>
                      <a:pt x="66" y="12"/>
                    </a:lnTo>
                    <a:close/>
                    <a:moveTo>
                      <a:pt x="73" y="18"/>
                    </a:moveTo>
                    <a:cubicBezTo>
                      <a:pt x="69" y="18"/>
                      <a:pt x="67" y="20"/>
                      <a:pt x="67" y="23"/>
                    </a:cubicBezTo>
                    <a:cubicBezTo>
                      <a:pt x="67" y="26"/>
                      <a:pt x="69" y="29"/>
                      <a:pt x="73" y="29"/>
                    </a:cubicBezTo>
                    <a:cubicBezTo>
                      <a:pt x="76" y="29"/>
                      <a:pt x="78" y="26"/>
                      <a:pt x="78" y="23"/>
                    </a:cubicBezTo>
                    <a:cubicBezTo>
                      <a:pt x="78" y="20"/>
                      <a:pt x="76" y="18"/>
                      <a:pt x="73" y="18"/>
                    </a:cubicBezTo>
                    <a:close/>
                    <a:moveTo>
                      <a:pt x="32" y="18"/>
                    </a:moveTo>
                    <a:cubicBezTo>
                      <a:pt x="29" y="18"/>
                      <a:pt x="26" y="20"/>
                      <a:pt x="26" y="23"/>
                    </a:cubicBezTo>
                    <a:cubicBezTo>
                      <a:pt x="26" y="26"/>
                      <a:pt x="29" y="29"/>
                      <a:pt x="32" y="29"/>
                    </a:cubicBezTo>
                    <a:cubicBezTo>
                      <a:pt x="35" y="29"/>
                      <a:pt x="37" y="26"/>
                      <a:pt x="37" y="23"/>
                    </a:cubicBezTo>
                    <a:cubicBezTo>
                      <a:pt x="37" y="20"/>
                      <a:pt x="35" y="18"/>
                      <a:pt x="32" y="18"/>
                    </a:cubicBezTo>
                    <a:close/>
                  </a:path>
                </a:pathLst>
              </a:custGeom>
              <a:solidFill>
                <a:srgbClr val="96968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172" name="Gruppieren 177"/>
              <p:cNvGrpSpPr/>
              <p:nvPr/>
            </p:nvGrpSpPr>
            <p:grpSpPr>
              <a:xfrm>
                <a:off x="8824199" y="2372813"/>
                <a:ext cx="86583" cy="111924"/>
                <a:chOff x="7733338" y="4751168"/>
                <a:chExt cx="390525" cy="504825"/>
              </a:xfrm>
              <a:solidFill>
                <a:srgbClr val="969682"/>
              </a:solidFill>
            </p:grpSpPr>
            <p:sp>
              <p:nvSpPr>
                <p:cNvPr id="174" name="Freeform 159"/>
                <p:cNvSpPr>
                  <a:spLocks/>
                </p:cNvSpPr>
                <p:nvPr/>
              </p:nvSpPr>
              <p:spPr bwMode="auto">
                <a:xfrm>
                  <a:off x="7733338" y="5163918"/>
                  <a:ext cx="390525" cy="92075"/>
                </a:xfrm>
                <a:custGeom>
                  <a:avLst/>
                  <a:gdLst>
                    <a:gd name="T0" fmla="*/ 246 w 246"/>
                    <a:gd name="T1" fmla="*/ 58 h 58"/>
                    <a:gd name="T2" fmla="*/ 187 w 246"/>
                    <a:gd name="T3" fmla="*/ 0 h 58"/>
                    <a:gd name="T4" fmla="*/ 156 w 246"/>
                    <a:gd name="T5" fmla="*/ 0 h 58"/>
                    <a:gd name="T6" fmla="*/ 175 w 246"/>
                    <a:gd name="T7" fmla="*/ 19 h 58"/>
                    <a:gd name="T8" fmla="*/ 71 w 246"/>
                    <a:gd name="T9" fmla="*/ 19 h 58"/>
                    <a:gd name="T10" fmla="*/ 90 w 246"/>
                    <a:gd name="T11" fmla="*/ 0 h 58"/>
                    <a:gd name="T12" fmla="*/ 59 w 246"/>
                    <a:gd name="T13" fmla="*/ 0 h 58"/>
                    <a:gd name="T14" fmla="*/ 0 w 246"/>
                    <a:gd name="T15" fmla="*/ 58 h 58"/>
                    <a:gd name="T16" fmla="*/ 32 w 246"/>
                    <a:gd name="T17" fmla="*/ 58 h 58"/>
                    <a:gd name="T18" fmla="*/ 50 w 246"/>
                    <a:gd name="T19" fmla="*/ 40 h 58"/>
                    <a:gd name="T20" fmla="*/ 196 w 246"/>
                    <a:gd name="T21" fmla="*/ 40 h 58"/>
                    <a:gd name="T22" fmla="*/ 196 w 246"/>
                    <a:gd name="T23" fmla="*/ 40 h 58"/>
                    <a:gd name="T24" fmla="*/ 214 w 246"/>
                    <a:gd name="T25" fmla="*/ 58 h 58"/>
                    <a:gd name="T26" fmla="*/ 246 w 246"/>
                    <a:gd name="T2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6" h="58">
                      <a:moveTo>
                        <a:pt x="246" y="58"/>
                      </a:moveTo>
                      <a:lnTo>
                        <a:pt x="187" y="0"/>
                      </a:lnTo>
                      <a:lnTo>
                        <a:pt x="156" y="0"/>
                      </a:lnTo>
                      <a:lnTo>
                        <a:pt x="175" y="19"/>
                      </a:lnTo>
                      <a:lnTo>
                        <a:pt x="71" y="19"/>
                      </a:lnTo>
                      <a:lnTo>
                        <a:pt x="90" y="0"/>
                      </a:lnTo>
                      <a:lnTo>
                        <a:pt x="59" y="0"/>
                      </a:lnTo>
                      <a:lnTo>
                        <a:pt x="0" y="58"/>
                      </a:lnTo>
                      <a:lnTo>
                        <a:pt x="32" y="58"/>
                      </a:lnTo>
                      <a:lnTo>
                        <a:pt x="50" y="40"/>
                      </a:lnTo>
                      <a:lnTo>
                        <a:pt x="196" y="40"/>
                      </a:lnTo>
                      <a:lnTo>
                        <a:pt x="196" y="40"/>
                      </a:lnTo>
                      <a:lnTo>
                        <a:pt x="214" y="58"/>
                      </a:lnTo>
                      <a:lnTo>
                        <a:pt x="246" y="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75" name="Freeform 160"/>
                <p:cNvSpPr>
                  <a:spLocks noEditPoints="1"/>
                </p:cNvSpPr>
                <p:nvPr/>
              </p:nvSpPr>
              <p:spPr bwMode="auto">
                <a:xfrm>
                  <a:off x="7733338" y="4751168"/>
                  <a:ext cx="390525" cy="396875"/>
                </a:xfrm>
                <a:custGeom>
                  <a:avLst/>
                  <a:gdLst>
                    <a:gd name="T0" fmla="*/ 118 w 118"/>
                    <a:gd name="T1" fmla="*/ 102 h 120"/>
                    <a:gd name="T2" fmla="*/ 114 w 118"/>
                    <a:gd name="T3" fmla="*/ 18 h 120"/>
                    <a:gd name="T4" fmla="*/ 95 w 118"/>
                    <a:gd name="T5" fmla="*/ 0 h 120"/>
                    <a:gd name="T6" fmla="*/ 23 w 118"/>
                    <a:gd name="T7" fmla="*/ 0 h 120"/>
                    <a:gd name="T8" fmla="*/ 4 w 118"/>
                    <a:gd name="T9" fmla="*/ 18 h 120"/>
                    <a:gd name="T10" fmla="*/ 0 w 118"/>
                    <a:gd name="T11" fmla="*/ 102 h 120"/>
                    <a:gd name="T12" fmla="*/ 18 w 118"/>
                    <a:gd name="T13" fmla="*/ 120 h 120"/>
                    <a:gd name="T14" fmla="*/ 100 w 118"/>
                    <a:gd name="T15" fmla="*/ 120 h 120"/>
                    <a:gd name="T16" fmla="*/ 118 w 118"/>
                    <a:gd name="T17" fmla="*/ 102 h 120"/>
                    <a:gd name="T18" fmla="*/ 21 w 118"/>
                    <a:gd name="T19" fmla="*/ 106 h 120"/>
                    <a:gd name="T20" fmla="*/ 13 w 118"/>
                    <a:gd name="T21" fmla="*/ 98 h 120"/>
                    <a:gd name="T22" fmla="*/ 21 w 118"/>
                    <a:gd name="T23" fmla="*/ 91 h 120"/>
                    <a:gd name="T24" fmla="*/ 28 w 118"/>
                    <a:gd name="T25" fmla="*/ 98 h 120"/>
                    <a:gd name="T26" fmla="*/ 21 w 118"/>
                    <a:gd name="T27" fmla="*/ 106 h 120"/>
                    <a:gd name="T28" fmla="*/ 97 w 118"/>
                    <a:gd name="T29" fmla="*/ 106 h 120"/>
                    <a:gd name="T30" fmla="*/ 90 w 118"/>
                    <a:gd name="T31" fmla="*/ 98 h 120"/>
                    <a:gd name="T32" fmla="*/ 97 w 118"/>
                    <a:gd name="T33" fmla="*/ 91 h 120"/>
                    <a:gd name="T34" fmla="*/ 105 w 118"/>
                    <a:gd name="T35" fmla="*/ 98 h 120"/>
                    <a:gd name="T36" fmla="*/ 97 w 118"/>
                    <a:gd name="T37" fmla="*/ 106 h 120"/>
                    <a:gd name="T38" fmla="*/ 101 w 118"/>
                    <a:gd name="T39" fmla="*/ 57 h 120"/>
                    <a:gd name="T40" fmla="*/ 17 w 118"/>
                    <a:gd name="T41" fmla="*/ 57 h 120"/>
                    <a:gd name="T42" fmla="*/ 13 w 118"/>
                    <a:gd name="T43" fmla="*/ 52 h 120"/>
                    <a:gd name="T44" fmla="*/ 14 w 118"/>
                    <a:gd name="T45" fmla="*/ 24 h 120"/>
                    <a:gd name="T46" fmla="*/ 19 w 118"/>
                    <a:gd name="T47" fmla="*/ 19 h 120"/>
                    <a:gd name="T48" fmla="*/ 99 w 118"/>
                    <a:gd name="T49" fmla="*/ 19 h 120"/>
                    <a:gd name="T50" fmla="*/ 104 w 118"/>
                    <a:gd name="T51" fmla="*/ 24 h 120"/>
                    <a:gd name="T52" fmla="*/ 105 w 118"/>
                    <a:gd name="T53" fmla="*/ 52 h 120"/>
                    <a:gd name="T54" fmla="*/ 101 w 118"/>
                    <a:gd name="T55" fmla="*/ 57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8" h="120">
                      <a:moveTo>
                        <a:pt x="118" y="102"/>
                      </a:moveTo>
                      <a:cubicBezTo>
                        <a:pt x="114" y="18"/>
                        <a:pt x="114" y="18"/>
                        <a:pt x="114" y="18"/>
                      </a:cubicBezTo>
                      <a:cubicBezTo>
                        <a:pt x="114" y="8"/>
                        <a:pt x="105" y="0"/>
                        <a:pt x="95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8"/>
                        <a:pt x="4" y="18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2"/>
                        <a:pt x="8" y="120"/>
                        <a:pt x="18" y="120"/>
                      </a:cubicBezTo>
                      <a:cubicBezTo>
                        <a:pt x="100" y="120"/>
                        <a:pt x="100" y="120"/>
                        <a:pt x="100" y="120"/>
                      </a:cubicBezTo>
                      <a:cubicBezTo>
                        <a:pt x="110" y="120"/>
                        <a:pt x="118" y="112"/>
                        <a:pt x="118" y="102"/>
                      </a:cubicBezTo>
                      <a:close/>
                      <a:moveTo>
                        <a:pt x="21" y="106"/>
                      </a:moveTo>
                      <a:cubicBezTo>
                        <a:pt x="16" y="106"/>
                        <a:pt x="13" y="103"/>
                        <a:pt x="13" y="98"/>
                      </a:cubicBezTo>
                      <a:cubicBezTo>
                        <a:pt x="13" y="94"/>
                        <a:pt x="16" y="91"/>
                        <a:pt x="21" y="91"/>
                      </a:cubicBezTo>
                      <a:cubicBezTo>
                        <a:pt x="25" y="91"/>
                        <a:pt x="28" y="94"/>
                        <a:pt x="28" y="98"/>
                      </a:cubicBezTo>
                      <a:cubicBezTo>
                        <a:pt x="28" y="103"/>
                        <a:pt x="25" y="106"/>
                        <a:pt x="21" y="106"/>
                      </a:cubicBezTo>
                      <a:close/>
                      <a:moveTo>
                        <a:pt x="97" y="106"/>
                      </a:moveTo>
                      <a:cubicBezTo>
                        <a:pt x="93" y="106"/>
                        <a:pt x="90" y="103"/>
                        <a:pt x="90" y="98"/>
                      </a:cubicBezTo>
                      <a:cubicBezTo>
                        <a:pt x="90" y="94"/>
                        <a:pt x="93" y="91"/>
                        <a:pt x="97" y="91"/>
                      </a:cubicBezTo>
                      <a:cubicBezTo>
                        <a:pt x="102" y="91"/>
                        <a:pt x="105" y="94"/>
                        <a:pt x="105" y="98"/>
                      </a:cubicBezTo>
                      <a:cubicBezTo>
                        <a:pt x="105" y="103"/>
                        <a:pt x="102" y="106"/>
                        <a:pt x="97" y="106"/>
                      </a:cubicBezTo>
                      <a:close/>
                      <a:moveTo>
                        <a:pt x="101" y="57"/>
                      </a:moveTo>
                      <a:cubicBezTo>
                        <a:pt x="17" y="57"/>
                        <a:pt x="17" y="57"/>
                        <a:pt x="17" y="57"/>
                      </a:cubicBezTo>
                      <a:cubicBezTo>
                        <a:pt x="15" y="57"/>
                        <a:pt x="12" y="55"/>
                        <a:pt x="13" y="52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1"/>
                        <a:pt x="16" y="19"/>
                        <a:pt x="19" y="19"/>
                      </a:cubicBezTo>
                      <a:cubicBezTo>
                        <a:pt x="99" y="19"/>
                        <a:pt x="99" y="19"/>
                        <a:pt x="99" y="19"/>
                      </a:cubicBezTo>
                      <a:cubicBezTo>
                        <a:pt x="102" y="19"/>
                        <a:pt x="104" y="21"/>
                        <a:pt x="104" y="24"/>
                      </a:cubicBezTo>
                      <a:cubicBezTo>
                        <a:pt x="105" y="52"/>
                        <a:pt x="105" y="52"/>
                        <a:pt x="105" y="52"/>
                      </a:cubicBezTo>
                      <a:cubicBezTo>
                        <a:pt x="106" y="55"/>
                        <a:pt x="103" y="57"/>
                        <a:pt x="101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pic>
            <p:nvPicPr>
              <p:cNvPr id="173" name="Picture 4" descr="D:\작업\참조자료\팀공유\Image\4TbonyaEc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rgbClr val="819BAB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4624" y="1932072"/>
                <a:ext cx="223699" cy="126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자유형 168"/>
            <p:cNvSpPr/>
            <p:nvPr/>
          </p:nvSpPr>
          <p:spPr bwMode="auto">
            <a:xfrm>
              <a:off x="4193381" y="5384006"/>
              <a:ext cx="316707" cy="130969"/>
            </a:xfrm>
            <a:custGeom>
              <a:avLst/>
              <a:gdLst>
                <a:gd name="connsiteX0" fmla="*/ 0 w 316707"/>
                <a:gd name="connsiteY0" fmla="*/ 19050 h 130969"/>
                <a:gd name="connsiteX1" fmla="*/ 47625 w 316707"/>
                <a:gd name="connsiteY1" fmla="*/ 21432 h 130969"/>
                <a:gd name="connsiteX2" fmla="*/ 73819 w 316707"/>
                <a:gd name="connsiteY2" fmla="*/ 23813 h 130969"/>
                <a:gd name="connsiteX3" fmla="*/ 102394 w 316707"/>
                <a:gd name="connsiteY3" fmla="*/ 21432 h 130969"/>
                <a:gd name="connsiteX4" fmla="*/ 107157 w 316707"/>
                <a:gd name="connsiteY4" fmla="*/ 14288 h 130969"/>
                <a:gd name="connsiteX5" fmla="*/ 119063 w 316707"/>
                <a:gd name="connsiteY5" fmla="*/ 0 h 130969"/>
                <a:gd name="connsiteX6" fmla="*/ 145257 w 316707"/>
                <a:gd name="connsiteY6" fmla="*/ 2382 h 130969"/>
                <a:gd name="connsiteX7" fmla="*/ 152400 w 316707"/>
                <a:gd name="connsiteY7" fmla="*/ 4763 h 130969"/>
                <a:gd name="connsiteX8" fmla="*/ 166688 w 316707"/>
                <a:gd name="connsiteY8" fmla="*/ 7144 h 130969"/>
                <a:gd name="connsiteX9" fmla="*/ 173832 w 316707"/>
                <a:gd name="connsiteY9" fmla="*/ 11907 h 130969"/>
                <a:gd name="connsiteX10" fmla="*/ 183357 w 316707"/>
                <a:gd name="connsiteY10" fmla="*/ 26194 h 130969"/>
                <a:gd name="connsiteX11" fmla="*/ 190500 w 316707"/>
                <a:gd name="connsiteY11" fmla="*/ 28575 h 130969"/>
                <a:gd name="connsiteX12" fmla="*/ 195263 w 316707"/>
                <a:gd name="connsiteY12" fmla="*/ 35719 h 130969"/>
                <a:gd name="connsiteX13" fmla="*/ 219075 w 316707"/>
                <a:gd name="connsiteY13" fmla="*/ 42863 h 130969"/>
                <a:gd name="connsiteX14" fmla="*/ 257175 w 316707"/>
                <a:gd name="connsiteY14" fmla="*/ 38100 h 130969"/>
                <a:gd name="connsiteX15" fmla="*/ 264319 w 316707"/>
                <a:gd name="connsiteY15" fmla="*/ 35719 h 130969"/>
                <a:gd name="connsiteX16" fmla="*/ 271463 w 316707"/>
                <a:gd name="connsiteY16" fmla="*/ 38100 h 130969"/>
                <a:gd name="connsiteX17" fmla="*/ 280988 w 316707"/>
                <a:gd name="connsiteY17" fmla="*/ 59532 h 130969"/>
                <a:gd name="connsiteX18" fmla="*/ 290513 w 316707"/>
                <a:gd name="connsiteY18" fmla="*/ 71438 h 130969"/>
                <a:gd name="connsiteX19" fmla="*/ 316707 w 316707"/>
                <a:gd name="connsiteY19" fmla="*/ 73819 h 130969"/>
                <a:gd name="connsiteX20" fmla="*/ 311944 w 316707"/>
                <a:gd name="connsiteY20" fmla="*/ 92869 h 130969"/>
                <a:gd name="connsiteX21" fmla="*/ 297657 w 316707"/>
                <a:gd name="connsiteY21" fmla="*/ 97632 h 130969"/>
                <a:gd name="connsiteX22" fmla="*/ 269082 w 316707"/>
                <a:gd name="connsiteY22" fmla="*/ 100013 h 130969"/>
                <a:gd name="connsiteX23" fmla="*/ 266700 w 316707"/>
                <a:gd name="connsiteY23" fmla="*/ 123825 h 130969"/>
                <a:gd name="connsiteX24" fmla="*/ 271463 w 316707"/>
                <a:gd name="connsiteY24" fmla="*/ 130969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6707" h="130969">
                  <a:moveTo>
                    <a:pt x="0" y="19050"/>
                  </a:moveTo>
                  <a:lnTo>
                    <a:pt x="47625" y="21432"/>
                  </a:lnTo>
                  <a:cubicBezTo>
                    <a:pt x="56374" y="21997"/>
                    <a:pt x="65052" y="23813"/>
                    <a:pt x="73819" y="23813"/>
                  </a:cubicBezTo>
                  <a:cubicBezTo>
                    <a:pt x="83377" y="23813"/>
                    <a:pt x="92869" y="22226"/>
                    <a:pt x="102394" y="21432"/>
                  </a:cubicBezTo>
                  <a:cubicBezTo>
                    <a:pt x="103982" y="19051"/>
                    <a:pt x="105325" y="16487"/>
                    <a:pt x="107157" y="14288"/>
                  </a:cubicBezTo>
                  <a:cubicBezTo>
                    <a:pt x="122436" y="-4048"/>
                    <a:pt x="107237" y="17738"/>
                    <a:pt x="119063" y="0"/>
                  </a:cubicBezTo>
                  <a:cubicBezTo>
                    <a:pt x="127794" y="794"/>
                    <a:pt x="136578" y="1142"/>
                    <a:pt x="145257" y="2382"/>
                  </a:cubicBezTo>
                  <a:cubicBezTo>
                    <a:pt x="147742" y="2737"/>
                    <a:pt x="149950" y="4219"/>
                    <a:pt x="152400" y="4763"/>
                  </a:cubicBezTo>
                  <a:cubicBezTo>
                    <a:pt x="157113" y="5810"/>
                    <a:pt x="161925" y="6350"/>
                    <a:pt x="166688" y="7144"/>
                  </a:cubicBezTo>
                  <a:cubicBezTo>
                    <a:pt x="169069" y="8732"/>
                    <a:pt x="171947" y="9753"/>
                    <a:pt x="173832" y="11907"/>
                  </a:cubicBezTo>
                  <a:cubicBezTo>
                    <a:pt x="177601" y="16214"/>
                    <a:pt x="177927" y="24384"/>
                    <a:pt x="183357" y="26194"/>
                  </a:cubicBezTo>
                  <a:lnTo>
                    <a:pt x="190500" y="28575"/>
                  </a:lnTo>
                  <a:cubicBezTo>
                    <a:pt x="192088" y="30956"/>
                    <a:pt x="192836" y="34202"/>
                    <a:pt x="195263" y="35719"/>
                  </a:cubicBezTo>
                  <a:cubicBezTo>
                    <a:pt x="199131" y="38136"/>
                    <a:pt x="213497" y="41469"/>
                    <a:pt x="219075" y="42863"/>
                  </a:cubicBezTo>
                  <a:cubicBezTo>
                    <a:pt x="235356" y="41383"/>
                    <a:pt x="243109" y="41617"/>
                    <a:pt x="257175" y="38100"/>
                  </a:cubicBezTo>
                  <a:cubicBezTo>
                    <a:pt x="259610" y="37491"/>
                    <a:pt x="261938" y="36513"/>
                    <a:pt x="264319" y="35719"/>
                  </a:cubicBezTo>
                  <a:cubicBezTo>
                    <a:pt x="266700" y="36513"/>
                    <a:pt x="269503" y="36532"/>
                    <a:pt x="271463" y="38100"/>
                  </a:cubicBezTo>
                  <a:cubicBezTo>
                    <a:pt x="276607" y="42216"/>
                    <a:pt x="279534" y="55169"/>
                    <a:pt x="280988" y="59532"/>
                  </a:cubicBezTo>
                  <a:cubicBezTo>
                    <a:pt x="282959" y="65446"/>
                    <a:pt x="282780" y="69781"/>
                    <a:pt x="290513" y="71438"/>
                  </a:cubicBezTo>
                  <a:cubicBezTo>
                    <a:pt x="299086" y="73275"/>
                    <a:pt x="307976" y="73025"/>
                    <a:pt x="316707" y="73819"/>
                  </a:cubicBezTo>
                  <a:cubicBezTo>
                    <a:pt x="315119" y="80169"/>
                    <a:pt x="316033" y="87758"/>
                    <a:pt x="311944" y="92869"/>
                  </a:cubicBezTo>
                  <a:cubicBezTo>
                    <a:pt x="308808" y="96789"/>
                    <a:pt x="302660" y="97215"/>
                    <a:pt x="297657" y="97632"/>
                  </a:cubicBezTo>
                  <a:lnTo>
                    <a:pt x="269082" y="100013"/>
                  </a:lnTo>
                  <a:cubicBezTo>
                    <a:pt x="262284" y="110210"/>
                    <a:pt x="261800" y="107494"/>
                    <a:pt x="266700" y="123825"/>
                  </a:cubicBezTo>
                  <a:cubicBezTo>
                    <a:pt x="267522" y="126566"/>
                    <a:pt x="271463" y="130969"/>
                    <a:pt x="271463" y="130969"/>
                  </a:cubicBezTo>
                </a:path>
              </a:pathLst>
            </a:custGeom>
            <a:noFill/>
            <a:ln w="6350" cap="flat" cmpd="sng" algn="ctr">
              <a:solidFill>
                <a:srgbClr val="FF818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99012" y="1911927"/>
            <a:ext cx="2210119" cy="4254204"/>
            <a:chOff x="399012" y="1809051"/>
            <a:chExt cx="2210119" cy="4357080"/>
          </a:xfrm>
        </p:grpSpPr>
        <p:cxnSp>
          <p:nvCxnSpPr>
            <p:cNvPr id="118" name="꺾인 연결선 117"/>
            <p:cNvCxnSpPr/>
            <p:nvPr/>
          </p:nvCxnSpPr>
          <p:spPr bwMode="auto">
            <a:xfrm>
              <a:off x="1894026" y="1930494"/>
              <a:ext cx="12777" cy="359241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9" name="AutoShape 9"/>
            <p:cNvSpPr>
              <a:spLocks noChangeArrowheads="1"/>
            </p:cNvSpPr>
            <p:nvPr/>
          </p:nvSpPr>
          <p:spPr bwMode="auto">
            <a:xfrm>
              <a:off x="399012" y="1809051"/>
              <a:ext cx="1495014" cy="301835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환경질 정보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대기질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수질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0" name="AutoShape 9"/>
            <p:cNvSpPr>
              <a:spLocks noChangeArrowheads="1"/>
            </p:cNvSpPr>
            <p:nvPr/>
          </p:nvSpPr>
          <p:spPr bwMode="auto">
            <a:xfrm>
              <a:off x="399012" y="2168292"/>
              <a:ext cx="1495014" cy="301835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사업장 정보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위치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업종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시설유형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1" name="AutoShape 9"/>
            <p:cNvSpPr>
              <a:spLocks noChangeArrowheads="1"/>
            </p:cNvSpPr>
            <p:nvPr/>
          </p:nvSpPr>
          <p:spPr bwMode="auto">
            <a:xfrm>
              <a:off x="399012" y="2909258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대기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폐수 등 처리 신고 정보</a:t>
              </a:r>
              <a:endParaRPr kumimoji="0" lang="en-US" altLang="ko-KR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2" name="AutoShape 9"/>
            <p:cNvSpPr>
              <a:spLocks noChangeArrowheads="1"/>
            </p:cNvSpPr>
            <p:nvPr/>
          </p:nvSpPr>
          <p:spPr bwMode="auto">
            <a:xfrm>
              <a:off x="399012" y="4027558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환경이슈 정보</a:t>
              </a:r>
              <a:endParaRPr kumimoji="0" lang="en-US" altLang="ko-KR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이슈명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이슈발생일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3" name="AutoShape 9"/>
            <p:cNvSpPr>
              <a:spLocks noChangeArrowheads="1"/>
            </p:cNvSpPr>
            <p:nvPr/>
          </p:nvSpPr>
          <p:spPr bwMode="auto">
            <a:xfrm>
              <a:off x="399012" y="3275350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배출시설 운영일지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운영시간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유입량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24" name="꺾인 연결선 123"/>
            <p:cNvCxnSpPr/>
            <p:nvPr/>
          </p:nvCxnSpPr>
          <p:spPr bwMode="auto">
            <a:xfrm>
              <a:off x="1894026" y="3048385"/>
              <a:ext cx="12777" cy="366092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utoShape 9"/>
            <p:cNvSpPr>
              <a:spLocks noChangeArrowheads="1"/>
            </p:cNvSpPr>
            <p:nvPr/>
          </p:nvSpPr>
          <p:spPr bwMode="auto">
            <a:xfrm>
              <a:off x="399012" y="3652685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악취 등 민원정보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민원발생일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종류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6" name="AutoShape 9"/>
            <p:cNvSpPr>
              <a:spLocks noChangeArrowheads="1"/>
            </p:cNvSpPr>
            <p:nvPr/>
          </p:nvSpPr>
          <p:spPr bwMode="auto">
            <a:xfrm>
              <a:off x="399012" y="2545627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환경처리시설 정보</a:t>
              </a:r>
              <a:endParaRPr kumimoji="0" lang="en-US" altLang="ko-KR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용량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가용시간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27" name="꺾인 연결선 126"/>
            <p:cNvCxnSpPr/>
            <p:nvPr/>
          </p:nvCxnSpPr>
          <p:spPr bwMode="auto">
            <a:xfrm>
              <a:off x="1894026" y="2289735"/>
              <a:ext cx="12777" cy="377335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꺾인 연결선 127"/>
            <p:cNvCxnSpPr/>
            <p:nvPr/>
          </p:nvCxnSpPr>
          <p:spPr bwMode="auto">
            <a:xfrm>
              <a:off x="1894026" y="3414477"/>
              <a:ext cx="12777" cy="377335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꺾인 연결선 128"/>
            <p:cNvCxnSpPr/>
            <p:nvPr/>
          </p:nvCxnSpPr>
          <p:spPr bwMode="auto">
            <a:xfrm>
              <a:off x="1894026" y="3791813"/>
              <a:ext cx="12777" cy="374873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꺾인 연결선 156"/>
            <p:cNvCxnSpPr/>
            <p:nvPr/>
          </p:nvCxnSpPr>
          <p:spPr bwMode="auto">
            <a:xfrm>
              <a:off x="1894026" y="2671050"/>
              <a:ext cx="12777" cy="377335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꺾인 연결선 157"/>
            <p:cNvCxnSpPr/>
            <p:nvPr/>
          </p:nvCxnSpPr>
          <p:spPr bwMode="auto">
            <a:xfrm>
              <a:off x="1894026" y="4543021"/>
              <a:ext cx="12777" cy="359241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9" name="AutoShape 9"/>
            <p:cNvSpPr>
              <a:spLocks noChangeArrowheads="1"/>
            </p:cNvSpPr>
            <p:nvPr/>
          </p:nvSpPr>
          <p:spPr bwMode="auto">
            <a:xfrm>
              <a:off x="399012" y="4397999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환경오염물질 유출위치정보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유출좌표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도로구간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0" name="AutoShape 9"/>
            <p:cNvSpPr>
              <a:spLocks noChangeArrowheads="1"/>
            </p:cNvSpPr>
            <p:nvPr/>
          </p:nvSpPr>
          <p:spPr bwMode="auto">
            <a:xfrm>
              <a:off x="399012" y="4757239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유해물질 유출정보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유해물질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유출량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1" name="AutoShape 9"/>
            <p:cNvSpPr>
              <a:spLocks noChangeArrowheads="1"/>
            </p:cNvSpPr>
            <p:nvPr/>
          </p:nvSpPr>
          <p:spPr bwMode="auto">
            <a:xfrm>
              <a:off x="399012" y="5498205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기상청 정보</a:t>
              </a:r>
              <a:endParaRPr kumimoji="0" lang="en-US" altLang="ko-KR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바람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기온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습도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62" name="AutoShape 9"/>
            <p:cNvSpPr>
              <a:spLocks noChangeArrowheads="1"/>
            </p:cNvSpPr>
            <p:nvPr/>
          </p:nvSpPr>
          <p:spPr bwMode="auto">
            <a:xfrm>
              <a:off x="399012" y="5864297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지리 정보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지형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건물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인구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63" name="꺾인 연결선 162"/>
            <p:cNvCxnSpPr/>
            <p:nvPr/>
          </p:nvCxnSpPr>
          <p:spPr bwMode="auto">
            <a:xfrm>
              <a:off x="1894026" y="5660912"/>
              <a:ext cx="12777" cy="366092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4" name="AutoShape 9"/>
            <p:cNvSpPr>
              <a:spLocks noChangeArrowheads="1"/>
            </p:cNvSpPr>
            <p:nvPr/>
          </p:nvSpPr>
          <p:spPr bwMode="auto">
            <a:xfrm>
              <a:off x="399012" y="5134575"/>
              <a:ext cx="1495014" cy="301834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anchor="ctr"/>
            <a:lstStyle/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유해물질 운송경로 정보</a:t>
              </a:r>
              <a:endParaRPr kumimoji="0" lang="en-US" altLang="ko-KR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577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운송경로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0" lang="ko-KR" altLang="en-US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운송시간 등</a:t>
              </a:r>
              <a:r>
                <a:rPr kumimoji="0" lang="en-US" altLang="ko-KR" sz="800" b="1" i="0" u="none" strike="noStrike" kern="0" cap="none" spc="-7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ko-KR" altLang="en-US" sz="800" b="1" i="0" u="none" strike="noStrike" kern="0" cap="none" spc="-7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65" name="꺾인 연결선 164"/>
            <p:cNvCxnSpPr/>
            <p:nvPr/>
          </p:nvCxnSpPr>
          <p:spPr bwMode="auto">
            <a:xfrm>
              <a:off x="1894026" y="4902262"/>
              <a:ext cx="12777" cy="377335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꺾인 연결선 165"/>
            <p:cNvCxnSpPr/>
            <p:nvPr/>
          </p:nvCxnSpPr>
          <p:spPr bwMode="auto">
            <a:xfrm>
              <a:off x="1894026" y="5283577"/>
              <a:ext cx="12777" cy="377335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꺾인 연결선 193"/>
            <p:cNvCxnSpPr/>
            <p:nvPr/>
          </p:nvCxnSpPr>
          <p:spPr bwMode="auto">
            <a:xfrm>
              <a:off x="1894026" y="4169093"/>
              <a:ext cx="12777" cy="374873"/>
            </a:xfrm>
            <a:prstGeom prst="bentConnector3">
              <a:avLst>
                <a:gd name="adj1" fmla="val 1800000"/>
              </a:avLst>
            </a:prstGeom>
            <a:gradFill rotWithShape="0">
              <a:gsLst>
                <a:gs pos="0">
                  <a:srgbClr val="C0C0C0"/>
                </a:gs>
                <a:gs pos="50000">
                  <a:sysClr val="window" lastClr="FFFFFF"/>
                </a:gs>
                <a:gs pos="100000">
                  <a:srgbClr val="C0C0C0"/>
                </a:gs>
              </a:gsLst>
              <a:lin ang="2700000" scaled="1"/>
            </a:gradFill>
            <a:ln w="12700" cap="flat" cmpd="sng" algn="ctr">
              <a:solidFill>
                <a:srgbClr val="4EA0D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5" name="Picture 2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4602" y="3790935"/>
              <a:ext cx="3476583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3" name="모서리가 둥근 직사각형 202"/>
          <p:cNvSpPr/>
          <p:nvPr/>
        </p:nvSpPr>
        <p:spPr>
          <a:xfrm>
            <a:off x="224443" y="1227986"/>
            <a:ext cx="9464459" cy="316706"/>
          </a:xfrm>
          <a:prstGeom prst="roundRect">
            <a:avLst>
              <a:gd name="adj" fmla="val 6085"/>
            </a:avLst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000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빅데이터 추진과제 개념 모델 </a:t>
            </a:r>
            <a:r>
              <a:rPr lang="en-US" altLang="ko-KR" sz="2000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(2018</a:t>
            </a:r>
            <a:r>
              <a:rPr lang="ko-KR" altLang="en-US" sz="2000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년도</a:t>
            </a:r>
            <a:r>
              <a:rPr lang="en-US" altLang="ko-KR" sz="2000" spc="-150">
                <a:ln w="11430">
                  <a:noFill/>
                </a:ln>
                <a:gradFill flip="none" rotWithShape="1">
                  <a:gsLst>
                    <a:gs pos="100000">
                      <a:srgbClr val="001D8D"/>
                    </a:gs>
                    <a:gs pos="45000">
                      <a:srgbClr val="0167C6"/>
                    </a:gs>
                    <a:gs pos="0">
                      <a:srgbClr val="007AB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206" name="Text Box 358" descr="도식1"/>
          <p:cNvSpPr>
            <a:spLocks noChangeArrowheads="1"/>
          </p:cNvSpPr>
          <p:nvPr/>
        </p:nvSpPr>
        <p:spPr bwMode="auto">
          <a:xfrm>
            <a:off x="397387" y="1570609"/>
            <a:ext cx="1506230" cy="30899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9E47"/>
              </a:gs>
              <a:gs pos="100000">
                <a:srgbClr val="00B830"/>
              </a:gs>
            </a:gsLst>
            <a:lin ang="7800000" scaled="0"/>
          </a:gradFill>
          <a:ln w="12700" cap="rnd" cmpd="sng">
            <a:noFill/>
            <a:prstDash val="solid"/>
            <a:headEnd type="none" w="lg" len="med"/>
            <a:tailEnd type="none" w="lg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 anchorCtr="0"/>
          <a:lstStyle/>
          <a:p>
            <a:pPr algn="ctr" latinLnBrk="0"/>
            <a:endParaRPr lang="ko-KR" altLang="en-US" sz="12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67814" y="1628353"/>
            <a:ext cx="1199246" cy="184666"/>
          </a:xfrm>
          <a:prstGeom prst="rect">
            <a:avLst/>
          </a:prstGeom>
          <a:noFill/>
          <a:ln w="6350">
            <a:noFill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  <a:sp3d>
              <a:bevelT w="0" h="38100"/>
              <a:contourClr>
                <a:srgbClr val="213165"/>
              </a:contourClr>
            </a:sp3d>
          </a:bodyPr>
          <a:lstStyle>
            <a:defPPr>
              <a:defRPr lang="ko-KR"/>
            </a:defPPr>
            <a:lvl1pPr lvl="0" indent="0" algn="ctr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 sz="1800" spc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뫼비우스 Bold" panose="02000500000000000000" pitchFamily="2" charset="-127"/>
                <a:ea typeface="뫼비우스 Bold" panose="02000500000000000000" pitchFamily="2" charset="-127"/>
              </a:defRPr>
            </a:lvl1pPr>
          </a:lstStyle>
          <a:p>
            <a:pPr>
              <a:defRPr/>
            </a:pPr>
            <a:r>
              <a:rPr lang="ko-KR" altLang="en-US" sz="1200">
                <a:solidFill>
                  <a:prstClr val="white"/>
                </a:solidFill>
                <a:effectLst/>
                <a:latin typeface="KoPub돋움체 Bold" pitchFamily="18" charset="-127"/>
                <a:ea typeface="KoPub돋움체 Bold" pitchFamily="18" charset="-127"/>
              </a:rPr>
              <a:t>원천정보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7712587" y="1629295"/>
            <a:ext cx="1738984" cy="308994"/>
            <a:chOff x="7720900" y="1637608"/>
            <a:chExt cx="1738984" cy="308994"/>
          </a:xfrm>
        </p:grpSpPr>
        <p:sp>
          <p:nvSpPr>
            <p:cNvPr id="209" name="Text Box 358" descr="도식1"/>
            <p:cNvSpPr>
              <a:spLocks noChangeArrowheads="1"/>
            </p:cNvSpPr>
            <p:nvPr/>
          </p:nvSpPr>
          <p:spPr bwMode="auto">
            <a:xfrm>
              <a:off x="7720900" y="1637608"/>
              <a:ext cx="1738984" cy="308994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4EA0D1"/>
                </a:gs>
              </a:gsLst>
              <a:lin ang="7800000" scaled="0"/>
            </a:gra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 anchorCtr="0"/>
            <a:lstStyle/>
            <a:p>
              <a:pPr algn="ctr" latinLnBrk="0"/>
              <a:endParaRPr lang="ko-KR" altLang="en-US" sz="12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891326" y="1695352"/>
              <a:ext cx="1384563" cy="184666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pAutoFit/>
              <a:sp3d>
                <a:bevelT w="0" h="38100"/>
                <a:contourClr>
                  <a:srgbClr val="213165"/>
                </a:contourClr>
              </a:sp3d>
            </a:bodyPr>
            <a:lstStyle>
              <a:defPPr>
                <a:defRPr lang="ko-KR"/>
              </a:defPPr>
              <a:lvl1pPr lvl="0" indent="0" algn="ctr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defRPr sz="1800" spc="0">
                  <a:ln w="0"/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뫼비우스 Bold" panose="02000500000000000000" pitchFamily="2" charset="-127"/>
                  <a:ea typeface="뫼비우스 Bold" panose="02000500000000000000" pitchFamily="2" charset="-127"/>
                </a:defRPr>
              </a:lvl1pPr>
            </a:lstStyle>
            <a:p>
              <a:pPr>
                <a:defRPr/>
              </a:pPr>
              <a:r>
                <a:rPr lang="ko-KR" altLang="en-US" sz="1200">
                  <a:solidFill>
                    <a:prstClr val="white"/>
                  </a:solidFill>
                  <a:effectLst/>
                  <a:latin typeface="KoPub돋움체 Bold" pitchFamily="18" charset="-127"/>
                  <a:ea typeface="KoPub돋움체 Bold" pitchFamily="18" charset="-127"/>
                </a:rPr>
                <a:t>분석결과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0" y="2924944"/>
            <a:ext cx="9914173" cy="707886"/>
            <a:chOff x="-8173" y="2022972"/>
            <a:chExt cx="9920758" cy="70788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-8173" y="2397820"/>
              <a:ext cx="9920758" cy="0"/>
            </a:xfrm>
            <a:prstGeom prst="line">
              <a:avLst/>
            </a:prstGeom>
            <a:ln w="38100" cap="rnd">
              <a:gradFill flip="none" rotWithShape="1">
                <a:gsLst>
                  <a:gs pos="5000">
                    <a:schemeClr val="accent1">
                      <a:tint val="66000"/>
                      <a:satMod val="160000"/>
                      <a:alpha val="0"/>
                    </a:schemeClr>
                  </a:gs>
                  <a:gs pos="70000">
                    <a:srgbClr val="55BEF8"/>
                  </a:gs>
                  <a:gs pos="30000">
                    <a:srgbClr val="01A5FA"/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177434" y="2022972"/>
              <a:ext cx="5768549" cy="707886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Ⅳ. </a:t>
              </a:r>
              <a:r>
                <a:rPr kumimoji="1" lang="ko-KR" altLang="en-US" sz="40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이행계획 및 추진 </a:t>
              </a:r>
              <a:r>
                <a:rPr kumimoji="1" lang="ko-KR" altLang="en-US" sz="4000" b="1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로드맵</a:t>
              </a:r>
              <a:endParaRPr kumimoji="1" lang="ko-KR" altLang="en-US" sz="4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09847" y="388446"/>
            <a:ext cx="3090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4.1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목표 이행과제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</a:p>
        </p:txBody>
      </p:sp>
      <p:sp>
        <p:nvSpPr>
          <p:cNvPr id="94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80" smtClean="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빅데이터 </a:t>
            </a:r>
            <a:r>
              <a:rPr lang="ko-KR" altLang="en-US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서비스 활용 관점에서 점검이 필요한 개선 이슈별 환경 관련 법 정비 검토 대상을 식별하고</a:t>
            </a:r>
            <a:r>
              <a:rPr lang="en-US" altLang="ko-KR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, </a:t>
            </a:r>
            <a:r>
              <a:rPr lang="ko-KR" altLang="en-US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관련 법제도 개정을 추진함 </a:t>
            </a:r>
            <a:endParaRPr lang="ko-KR" altLang="en-US" sz="1400" spc="-7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5" name="오각형 94"/>
          <p:cNvSpPr/>
          <p:nvPr/>
        </p:nvSpPr>
        <p:spPr>
          <a:xfrm>
            <a:off x="417871" y="1736294"/>
            <a:ext cx="2193940" cy="307092"/>
          </a:xfrm>
          <a:prstGeom prst="homePlate">
            <a:avLst/>
          </a:prstGeom>
          <a:gradFill>
            <a:gsLst>
              <a:gs pos="0">
                <a:srgbClr val="009E47"/>
              </a:gs>
              <a:gs pos="100000">
                <a:srgbClr val="00B830"/>
              </a:gs>
            </a:gsLst>
            <a:lin ang="7800000" scaled="0"/>
          </a:gra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 </a:t>
            </a:r>
            <a:r>
              <a:rPr lang="en-US" altLang="ko-KR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(5)</a:t>
            </a:r>
            <a:endParaRPr lang="ko-KR" altLang="en-US" sz="1400" b="1" kern="0" dirty="0" smtClean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오각형 95"/>
          <p:cNvSpPr/>
          <p:nvPr/>
        </p:nvSpPr>
        <p:spPr>
          <a:xfrm>
            <a:off x="5236351" y="1733551"/>
            <a:ext cx="4281722" cy="307092"/>
          </a:xfrm>
          <a:prstGeom prst="homePlate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세부 이행과제 </a:t>
            </a:r>
            <a:r>
              <a:rPr lang="en-US" altLang="ko-KR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(25)</a:t>
            </a:r>
            <a:endParaRPr lang="ko-KR" altLang="en-US" sz="1400" b="1" kern="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7" name="오각형 96"/>
          <p:cNvSpPr/>
          <p:nvPr/>
        </p:nvSpPr>
        <p:spPr>
          <a:xfrm>
            <a:off x="2651299" y="1730282"/>
            <a:ext cx="2547802" cy="307092"/>
          </a:xfrm>
          <a:prstGeom prst="homePlate">
            <a:avLst/>
          </a:prstGeom>
          <a:solidFill>
            <a:srgbClr val="4EA0D1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대상영역 </a:t>
            </a:r>
            <a:r>
              <a:rPr lang="en-US" altLang="ko-KR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(5)</a:t>
            </a:r>
            <a:endParaRPr lang="ko-KR" altLang="en-US" sz="1400" b="1" kern="0" dirty="0" smtClean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414900" y="2082502"/>
            <a:ext cx="2114939" cy="41276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융합을 위한 빅데이터 플랫폼 구축</a:t>
            </a:r>
          </a:p>
        </p:txBody>
      </p:sp>
      <p:sp>
        <p:nvSpPr>
          <p:cNvPr id="99" name="직사각형 98"/>
          <p:cNvSpPr/>
          <p:nvPr/>
        </p:nvSpPr>
        <p:spPr bwMode="auto">
          <a:xfrm>
            <a:off x="2655154" y="2094583"/>
            <a:ext cx="2439636" cy="8405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인프라</a:t>
            </a:r>
          </a:p>
        </p:txBody>
      </p:sp>
      <p:sp>
        <p:nvSpPr>
          <p:cNvPr id="100" name="직사각형 99"/>
          <p:cNvSpPr/>
          <p:nvPr/>
        </p:nvSpPr>
        <p:spPr bwMode="auto">
          <a:xfrm>
            <a:off x="2651087" y="2996651"/>
            <a:ext cx="2439636" cy="8405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연계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 플랫폼</a:t>
            </a:r>
          </a:p>
        </p:txBody>
      </p:sp>
      <p:sp>
        <p:nvSpPr>
          <p:cNvPr id="101" name="직사각형 100"/>
          <p:cNvSpPr/>
          <p:nvPr/>
        </p:nvSpPr>
        <p:spPr bwMode="auto">
          <a:xfrm>
            <a:off x="2651087" y="3878964"/>
            <a:ext cx="2439636" cy="549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저장 플랫폼</a:t>
            </a:r>
          </a:p>
        </p:txBody>
      </p:sp>
      <p:sp>
        <p:nvSpPr>
          <p:cNvPr id="102" name="직사각형 101"/>
          <p:cNvSpPr/>
          <p:nvPr/>
        </p:nvSpPr>
        <p:spPr bwMode="auto">
          <a:xfrm>
            <a:off x="2654665" y="4471911"/>
            <a:ext cx="2439636" cy="8729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분석 플랫폼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2655154" y="5369574"/>
            <a:ext cx="2439636" cy="8405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서비스 활용</a:t>
            </a:r>
          </a:p>
        </p:txBody>
      </p:sp>
      <p:sp>
        <p:nvSpPr>
          <p:cNvPr id="104" name="직사각형 103"/>
          <p:cNvSpPr/>
          <p:nvPr/>
        </p:nvSpPr>
        <p:spPr bwMode="auto">
          <a:xfrm>
            <a:off x="5236351" y="2086909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인프라 분석기반 마련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5236351" y="2387218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인프라 분석고도화 및 예측기반 마련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5236351" y="2679854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인프라 </a:t>
            </a:r>
            <a:r>
              <a: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서비스체계 구축</a:t>
            </a:r>
          </a:p>
        </p:txBody>
      </p:sp>
      <p:sp>
        <p:nvSpPr>
          <p:cNvPr id="107" name="직사각형 106"/>
          <p:cNvSpPr/>
          <p:nvPr/>
        </p:nvSpPr>
        <p:spPr bwMode="auto">
          <a:xfrm>
            <a:off x="5236351" y="2984572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및 메타연계체계 구축 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5236351" y="3284881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연동 및 표준전송체계 구축</a:t>
            </a:r>
          </a:p>
        </p:txBody>
      </p:sp>
      <p:sp>
        <p:nvSpPr>
          <p:cNvPr id="109" name="직사각형 108"/>
          <p:cNvSpPr/>
          <p:nvPr/>
        </p:nvSpPr>
        <p:spPr bwMode="auto">
          <a:xfrm>
            <a:off x="5236351" y="3577517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관련기관 연계 표준전송체계 구축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5236351" y="3874560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처리 및 저장체계 구축</a:t>
            </a:r>
          </a:p>
        </p:txBody>
      </p:sp>
      <p:sp>
        <p:nvSpPr>
          <p:cNvPr id="111" name="직사각형 110"/>
          <p:cNvSpPr/>
          <p:nvPr/>
        </p:nvSpPr>
        <p:spPr bwMode="auto">
          <a:xfrm>
            <a:off x="5236351" y="4174869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융합체계 구축</a:t>
            </a:r>
          </a:p>
        </p:txBody>
      </p:sp>
      <p:sp>
        <p:nvSpPr>
          <p:cNvPr id="112" name="직사각형 111"/>
          <p:cNvSpPr/>
          <p:nvPr/>
        </p:nvSpPr>
        <p:spPr bwMode="auto">
          <a:xfrm>
            <a:off x="5236351" y="4467505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 및 메타관리체계 구축 </a:t>
            </a:r>
          </a:p>
        </p:txBody>
      </p:sp>
      <p:sp>
        <p:nvSpPr>
          <p:cNvPr id="113" name="직사각형 112"/>
          <p:cNvSpPr/>
          <p:nvPr/>
        </p:nvSpPr>
        <p:spPr bwMode="auto">
          <a:xfrm>
            <a:off x="5236351" y="4772223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마이닝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식별체계 구축</a:t>
            </a:r>
          </a:p>
        </p:txBody>
      </p:sp>
      <p:sp>
        <p:nvSpPr>
          <p:cNvPr id="114" name="직사각형 113"/>
          <p:cNvSpPr/>
          <p:nvPr/>
        </p:nvSpPr>
        <p:spPr bwMode="auto">
          <a:xfrm>
            <a:off x="5236351" y="5072532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중심의 빅데이터 분석환경 구축</a:t>
            </a:r>
          </a:p>
        </p:txBody>
      </p:sp>
      <p:sp>
        <p:nvSpPr>
          <p:cNvPr id="115" name="직사각형 114"/>
          <p:cNvSpPr/>
          <p:nvPr/>
        </p:nvSpPr>
        <p:spPr bwMode="auto">
          <a:xfrm>
            <a:off x="5236351" y="5365168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가시화 및 개인화 서비스 기반 마련</a:t>
            </a:r>
          </a:p>
        </p:txBody>
      </p:sp>
      <p:sp>
        <p:nvSpPr>
          <p:cNvPr id="116" name="직사각형 115"/>
          <p:cNvSpPr/>
          <p:nvPr/>
        </p:nvSpPr>
        <p:spPr bwMode="auto">
          <a:xfrm>
            <a:off x="5236351" y="5658940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및 연구활동 지원체계 구축</a:t>
            </a:r>
          </a:p>
        </p:txBody>
      </p:sp>
      <p:sp>
        <p:nvSpPr>
          <p:cNvPr id="117" name="직사각형 116"/>
          <p:cNvSpPr/>
          <p:nvPr/>
        </p:nvSpPr>
        <p:spPr bwMode="auto">
          <a:xfrm>
            <a:off x="5236351" y="5951576"/>
            <a:ext cx="4246808" cy="2663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기반의 대국민 환경정보 제공체계 구축</a:t>
            </a:r>
          </a:p>
        </p:txBody>
      </p:sp>
      <p:grpSp>
        <p:nvGrpSpPr>
          <p:cNvPr id="118" name="그룹 117"/>
          <p:cNvGrpSpPr/>
          <p:nvPr/>
        </p:nvGrpSpPr>
        <p:grpSpPr>
          <a:xfrm>
            <a:off x="5336243" y="2122831"/>
            <a:ext cx="203906" cy="186294"/>
            <a:chOff x="818649" y="1405861"/>
            <a:chExt cx="286828" cy="307093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0" name="제목 7"/>
            <p:cNvSpPr txBox="1">
              <a:spLocks/>
            </p:cNvSpPr>
            <p:nvPr/>
          </p:nvSpPr>
          <p:spPr>
            <a:xfrm>
              <a:off x="832322" y="1413129"/>
              <a:ext cx="245518" cy="27904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336243" y="2423140"/>
            <a:ext cx="203906" cy="186295"/>
            <a:chOff x="818649" y="1405861"/>
            <a:chExt cx="286828" cy="307093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3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5336243" y="2715776"/>
            <a:ext cx="203906" cy="186295"/>
            <a:chOff x="818649" y="1405861"/>
            <a:chExt cx="286828" cy="307093"/>
          </a:xfrm>
        </p:grpSpPr>
        <p:sp>
          <p:nvSpPr>
            <p:cNvPr id="125" name="모서리가 둥근 직사각형 124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6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5336243" y="3020492"/>
            <a:ext cx="203906" cy="186295"/>
            <a:chOff x="818649" y="1405861"/>
            <a:chExt cx="286828" cy="307093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9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5336243" y="3328478"/>
            <a:ext cx="203906" cy="186295"/>
            <a:chOff x="818649" y="1405861"/>
            <a:chExt cx="286828" cy="307093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2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336243" y="3611786"/>
            <a:ext cx="203906" cy="186295"/>
            <a:chOff x="818649" y="1405861"/>
            <a:chExt cx="286828" cy="307093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5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5336243" y="3910480"/>
            <a:ext cx="203906" cy="186295"/>
            <a:chOff x="818649" y="1405861"/>
            <a:chExt cx="286828" cy="307093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8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7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336243" y="4210791"/>
            <a:ext cx="203906" cy="186295"/>
            <a:chOff x="818649" y="1405861"/>
            <a:chExt cx="286828" cy="307093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1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336243" y="4507833"/>
            <a:ext cx="203906" cy="186295"/>
            <a:chOff x="818649" y="1405861"/>
            <a:chExt cx="286828" cy="307093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4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9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5336243" y="4815818"/>
            <a:ext cx="203906" cy="186295"/>
            <a:chOff x="818649" y="1405861"/>
            <a:chExt cx="286828" cy="307093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7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5336243" y="5116129"/>
            <a:ext cx="203906" cy="186295"/>
            <a:chOff x="818649" y="1405861"/>
            <a:chExt cx="286828" cy="307093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0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11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5336243" y="5407112"/>
            <a:ext cx="203906" cy="186295"/>
            <a:chOff x="818649" y="1405861"/>
            <a:chExt cx="286828" cy="307093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3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12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5336243" y="5705806"/>
            <a:ext cx="203906" cy="186295"/>
            <a:chOff x="818649" y="1405861"/>
            <a:chExt cx="286828" cy="307093"/>
          </a:xfrm>
        </p:grpSpPr>
        <p:sp>
          <p:nvSpPr>
            <p:cNvPr id="155" name="모서리가 둥근 직사각형 154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6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13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5336243" y="5996790"/>
            <a:ext cx="203906" cy="186295"/>
            <a:chOff x="818649" y="1405861"/>
            <a:chExt cx="286828" cy="307093"/>
          </a:xfrm>
        </p:grpSpPr>
        <p:sp>
          <p:nvSpPr>
            <p:cNvPr id="158" name="모서리가 둥근 직사각형 157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9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14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742578" y="2430815"/>
            <a:ext cx="203906" cy="186294"/>
            <a:chOff x="818649" y="1405861"/>
            <a:chExt cx="286828" cy="307093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2" name="제목 7"/>
            <p:cNvSpPr txBox="1">
              <a:spLocks/>
            </p:cNvSpPr>
            <p:nvPr/>
          </p:nvSpPr>
          <p:spPr>
            <a:xfrm>
              <a:off x="832322" y="1413129"/>
              <a:ext cx="245518" cy="27904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2742578" y="3336151"/>
            <a:ext cx="203906" cy="186295"/>
            <a:chOff x="818649" y="1405861"/>
            <a:chExt cx="286828" cy="307093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5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742578" y="4078187"/>
            <a:ext cx="203906" cy="186295"/>
            <a:chOff x="818649" y="1405861"/>
            <a:chExt cx="286828" cy="307093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8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2742578" y="4831167"/>
            <a:ext cx="203906" cy="186295"/>
            <a:chOff x="818649" y="1405861"/>
            <a:chExt cx="286828" cy="307093"/>
          </a:xfrm>
        </p:grpSpPr>
        <p:sp>
          <p:nvSpPr>
            <p:cNvPr id="170" name="모서리가 둥근 직사각형 169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1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2742578" y="5713480"/>
            <a:ext cx="203906" cy="186295"/>
            <a:chOff x="818649" y="1405861"/>
            <a:chExt cx="286828" cy="307093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4" name="제목 7"/>
            <p:cNvSpPr txBox="1">
              <a:spLocks/>
            </p:cNvSpPr>
            <p:nvPr/>
          </p:nvSpPr>
          <p:spPr>
            <a:xfrm>
              <a:off x="832323" y="1413131"/>
              <a:ext cx="245518" cy="27904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531594" y="3720317"/>
            <a:ext cx="203906" cy="186293"/>
            <a:chOff x="818649" y="1405861"/>
            <a:chExt cx="286828" cy="307093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7" name="제목 7"/>
            <p:cNvSpPr txBox="1">
              <a:spLocks/>
            </p:cNvSpPr>
            <p:nvPr/>
          </p:nvSpPr>
          <p:spPr>
            <a:xfrm>
              <a:off x="832322" y="1413130"/>
              <a:ext cx="245518" cy="2790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7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9847" y="388446"/>
            <a:ext cx="3090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4.1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목표 이행과제 </a:t>
            </a:r>
            <a:r>
              <a:rPr lang="en-US" altLang="ko-KR" sz="2600" b="1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72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80" smtClean="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빅데이터 </a:t>
            </a:r>
            <a:r>
              <a:rPr lang="ko-KR" altLang="en-US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서비스 활용 관점에서 점검이 필요한 개선 이슈별 환경 관련 법 정비 검토 대상을 식별하고</a:t>
            </a:r>
            <a:r>
              <a:rPr lang="en-US" altLang="ko-KR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, </a:t>
            </a:r>
            <a:r>
              <a:rPr lang="ko-KR" altLang="en-US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관련 법제도 개정을 추진함 </a:t>
            </a:r>
            <a:endParaRPr lang="ko-KR" altLang="en-US" sz="1400" spc="-7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오각형 72"/>
          <p:cNvSpPr/>
          <p:nvPr/>
        </p:nvSpPr>
        <p:spPr>
          <a:xfrm>
            <a:off x="418791" y="1763438"/>
            <a:ext cx="4460897" cy="308072"/>
          </a:xfrm>
          <a:prstGeom prst="homePlate">
            <a:avLst/>
          </a:prstGeom>
          <a:gradFill>
            <a:gsLst>
              <a:gs pos="0">
                <a:srgbClr val="009E47"/>
              </a:gs>
              <a:gs pos="100000">
                <a:srgbClr val="00B830"/>
              </a:gs>
            </a:gsLst>
            <a:lin ang="7800000" scaled="0"/>
          </a:gra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추진과제</a:t>
            </a:r>
          </a:p>
        </p:txBody>
      </p:sp>
      <p:sp>
        <p:nvSpPr>
          <p:cNvPr id="74" name="오각형 73"/>
          <p:cNvSpPr/>
          <p:nvPr/>
        </p:nvSpPr>
        <p:spPr>
          <a:xfrm>
            <a:off x="4957562" y="1760169"/>
            <a:ext cx="4567958" cy="308072"/>
          </a:xfrm>
          <a:prstGeom prst="homePlate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400" b="1" kern="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세부 이행과제</a:t>
            </a:r>
            <a:endParaRPr lang="ko-KR" altLang="en-US" sz="1400" b="1" kern="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415796" y="2118139"/>
            <a:ext cx="4460897" cy="3227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환경분야 특성을 고려한 맞춤형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</a:t>
            </a:r>
            <a:r>
              <a:rPr lang="ko-KR" altLang="en-US" sz="1200" b="1" kern="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거버넌스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</a:t>
            </a:r>
            <a:r>
              <a:rPr lang="en-US" altLang="ko-KR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수립</a:t>
            </a:r>
          </a:p>
        </p:txBody>
      </p:sp>
      <p:sp>
        <p:nvSpPr>
          <p:cNvPr id="76" name="직사각형 75"/>
          <p:cNvSpPr/>
          <p:nvPr/>
        </p:nvSpPr>
        <p:spPr bwMode="auto">
          <a:xfrm>
            <a:off x="407324" y="2481358"/>
            <a:ext cx="4460897" cy="3174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제공 관련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법제도 </a:t>
            </a: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407324" y="2844578"/>
            <a:ext cx="4460897" cy="3030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지능형 환경감시를 통한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환경오염 </a:t>
            </a:r>
            <a:r>
              <a:rPr lang="ko-KR" altLang="en-US" sz="12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사전예방 및 대응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407324" y="3211695"/>
            <a:ext cx="4460897" cy="3006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플랫폼 활용 후보과제 수립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4966018" y="2123391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 센터</a:t>
            </a: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가칭</a:t>
            </a: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</a:t>
            </a:r>
          </a:p>
        </p:txBody>
      </p:sp>
      <p:sp>
        <p:nvSpPr>
          <p:cNvPr id="80" name="직사각형 79"/>
          <p:cNvSpPr/>
          <p:nvPr/>
        </p:nvSpPr>
        <p:spPr bwMode="auto">
          <a:xfrm>
            <a:off x="4966018" y="2481358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제공 관련 법제도 개선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4966018" y="2830178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지능형 환경감시를 통한 환경오염 사전예방 및 대응</a:t>
            </a:r>
          </a:p>
        </p:txBody>
      </p:sp>
      <p:sp>
        <p:nvSpPr>
          <p:cNvPr id="82" name="직사각형 81"/>
          <p:cNvSpPr/>
          <p:nvPr/>
        </p:nvSpPr>
        <p:spPr bwMode="auto">
          <a:xfrm>
            <a:off x="4966018" y="3193400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 수질오염 감시와 수질예보정보 제공 서비스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4966018" y="3551367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생활폐기물 불법 투기지역 예방 서비스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4966018" y="3900187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폐기물 처리과정 지능형 감시 서비스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4966018" y="4254261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답을 얻는 배출시설의 측정자료 조작감시 서비스</a:t>
            </a:r>
          </a:p>
        </p:txBody>
      </p:sp>
      <p:sp>
        <p:nvSpPr>
          <p:cNvPr id="86" name="직사각형 85"/>
          <p:cNvSpPr/>
          <p:nvPr/>
        </p:nvSpPr>
        <p:spPr bwMode="auto">
          <a:xfrm>
            <a:off x="4966018" y="4612227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빅데이터를 활용한 유해화학물질 환경감시 추적 서비스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4966018" y="4961047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환경영향평가 최적입지 분석 서비스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4966018" y="5324270"/>
            <a:ext cx="4532271" cy="31747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메쉬업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기술을 활용한 사용자 위치기반의 </a:t>
            </a:r>
            <a:r>
              <a:rPr lang="en-US" altLang="ko-KR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K-</a:t>
            </a:r>
            <a:r>
              <a: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에코맵</a:t>
            </a: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서비스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4966018" y="5682236"/>
            <a:ext cx="4532271" cy="5356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기반 배출영향 분석을 통한 적정 환경영향평가 </a:t>
            </a:r>
          </a:p>
          <a:p>
            <a:pPr lvl="0" eaLnBrk="0" fontAlgn="base" latinLnBrk="0" hangingPunct="0"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협의기준 제공 서비스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5077370" y="2180248"/>
            <a:ext cx="203920" cy="192685"/>
            <a:chOff x="818649" y="1405861"/>
            <a:chExt cx="286828" cy="307093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2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15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077370" y="2538217"/>
            <a:ext cx="203920" cy="192685"/>
            <a:chOff x="818649" y="1405861"/>
            <a:chExt cx="286828" cy="307093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5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16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077370" y="2887037"/>
            <a:ext cx="203920" cy="192685"/>
            <a:chOff x="818649" y="1405861"/>
            <a:chExt cx="286828" cy="307093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8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17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5077370" y="3250257"/>
            <a:ext cx="203920" cy="192685"/>
            <a:chOff x="818649" y="1405861"/>
            <a:chExt cx="286828" cy="307093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1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18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077370" y="3617374"/>
            <a:ext cx="203920" cy="192685"/>
            <a:chOff x="818649" y="1405861"/>
            <a:chExt cx="286828" cy="307093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19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077370" y="3955076"/>
            <a:ext cx="203920" cy="192685"/>
            <a:chOff x="818649" y="1405861"/>
            <a:chExt cx="286828" cy="307093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7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5077370" y="4311118"/>
            <a:ext cx="203920" cy="192685"/>
            <a:chOff x="818649" y="1405861"/>
            <a:chExt cx="286828" cy="307093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0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21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077370" y="4669086"/>
            <a:ext cx="203920" cy="192685"/>
            <a:chOff x="818649" y="1405861"/>
            <a:chExt cx="286828" cy="307093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22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077370" y="5023158"/>
            <a:ext cx="203920" cy="192685"/>
            <a:chOff x="818649" y="1405861"/>
            <a:chExt cx="286828" cy="307093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6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23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077370" y="5390275"/>
            <a:ext cx="203920" cy="192685"/>
            <a:chOff x="818649" y="1405861"/>
            <a:chExt cx="286828" cy="307093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9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24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077370" y="5726049"/>
            <a:ext cx="203920" cy="192685"/>
            <a:chOff x="818649" y="1405861"/>
            <a:chExt cx="286828" cy="307093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2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25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522284" y="2198544"/>
            <a:ext cx="203920" cy="192685"/>
            <a:chOff x="818649" y="1405861"/>
            <a:chExt cx="286828" cy="307093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5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522284" y="2542983"/>
            <a:ext cx="203920" cy="192685"/>
            <a:chOff x="818649" y="1405861"/>
            <a:chExt cx="286828" cy="307093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8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2284" y="2900951"/>
            <a:ext cx="203920" cy="192685"/>
            <a:chOff x="818649" y="1405861"/>
            <a:chExt cx="286828" cy="307093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1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22284" y="4611859"/>
            <a:ext cx="203920" cy="192685"/>
            <a:chOff x="818649" y="1405861"/>
            <a:chExt cx="286828" cy="307093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818649" y="1405861"/>
              <a:ext cx="286828" cy="307093"/>
            </a:xfrm>
            <a:prstGeom prst="round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4" name="제목 7"/>
            <p:cNvSpPr txBox="1">
              <a:spLocks/>
            </p:cNvSpPr>
            <p:nvPr/>
          </p:nvSpPr>
          <p:spPr>
            <a:xfrm>
              <a:off x="832324" y="1417758"/>
              <a:ext cx="245518" cy="26978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endParaRPr kumimoji="0" lang="ko-KR" altLang="en-US" sz="11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1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 Box 358" descr="도식1"/>
          <p:cNvSpPr>
            <a:spLocks noChangeArrowheads="1"/>
          </p:cNvSpPr>
          <p:nvPr/>
        </p:nvSpPr>
        <p:spPr bwMode="auto">
          <a:xfrm>
            <a:off x="371235" y="1196340"/>
            <a:ext cx="2112885" cy="4571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70C0"/>
              </a:gs>
              <a:gs pos="100000">
                <a:srgbClr val="4EA0D1"/>
              </a:gs>
            </a:gsLst>
            <a:lin ang="7800000" scaled="0"/>
          </a:gradFill>
          <a:ln w="12700" cap="rnd" cmpd="sng">
            <a:noFill/>
            <a:prstDash val="solid"/>
            <a:headEnd type="none" w="lg" len="med"/>
            <a:tailEnd type="none" w="lg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 anchorCtr="0"/>
          <a:lstStyle/>
          <a:p>
            <a:pPr algn="ctr" latinLnBrk="0"/>
            <a:endParaRPr lang="ko-KR" altLang="en-US" sz="14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09847" y="388446"/>
            <a:ext cx="38122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4.2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플랫폼 발전방향</a:t>
            </a:r>
          </a:p>
        </p:txBody>
      </p:sp>
      <p:sp>
        <p:nvSpPr>
          <p:cNvPr id="115" name="AutoShape 7"/>
          <p:cNvSpPr>
            <a:spLocks noChangeArrowheads="1"/>
          </p:cNvSpPr>
          <p:nvPr/>
        </p:nvSpPr>
        <p:spPr bwMode="auto">
          <a:xfrm>
            <a:off x="2542990" y="1188723"/>
            <a:ext cx="165940" cy="451508"/>
          </a:xfrm>
          <a:prstGeom prst="rect">
            <a:avLst/>
          </a:prstGeom>
          <a:solidFill>
            <a:srgbClr val="3D9CD6"/>
          </a:solidFill>
          <a:ln w="9525" cap="flat" cmpd="sng" algn="ctr">
            <a:solidFill>
              <a:srgbClr val="3D9CD6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6" name="AutoShape 7"/>
          <p:cNvSpPr>
            <a:spLocks noChangeArrowheads="1"/>
          </p:cNvSpPr>
          <p:nvPr/>
        </p:nvSpPr>
        <p:spPr bwMode="auto">
          <a:xfrm>
            <a:off x="4262811" y="1188719"/>
            <a:ext cx="165940" cy="451508"/>
          </a:xfrm>
          <a:prstGeom prst="rect">
            <a:avLst/>
          </a:prstGeom>
          <a:solidFill>
            <a:srgbClr val="3D9CD6"/>
          </a:solidFill>
          <a:ln w="9525" cap="flat" cmpd="sng" algn="ctr">
            <a:solidFill>
              <a:srgbClr val="3D9CD6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830392" y="1188719"/>
            <a:ext cx="1191261" cy="451508"/>
            <a:chOff x="2622333" y="1234736"/>
            <a:chExt cx="2159474" cy="524374"/>
          </a:xfrm>
        </p:grpSpPr>
        <p:sp>
          <p:nvSpPr>
            <p:cNvPr id="216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예측기반</a:t>
              </a:r>
            </a:p>
          </p:txBody>
        </p:sp>
        <p:sp>
          <p:nvSpPr>
            <p:cNvPr id="217" name="AutoShape 7"/>
            <p:cNvSpPr>
              <a:spLocks noChangeArrowheads="1"/>
            </p:cNvSpPr>
            <p:nvPr/>
          </p:nvSpPr>
          <p:spPr bwMode="auto">
            <a:xfrm>
              <a:off x="2622333" y="1234736"/>
              <a:ext cx="300809" cy="524374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051084" y="1188719"/>
            <a:ext cx="1191261" cy="451508"/>
            <a:chOff x="2622333" y="1234736"/>
            <a:chExt cx="2159474" cy="524374"/>
          </a:xfrm>
        </p:grpSpPr>
        <p:sp>
          <p:nvSpPr>
            <p:cNvPr id="214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예측고도화</a:t>
              </a:r>
            </a:p>
          </p:txBody>
        </p:sp>
        <p:sp>
          <p:nvSpPr>
            <p:cNvPr id="215" name="AutoShape 7"/>
            <p:cNvSpPr>
              <a:spLocks noChangeArrowheads="1"/>
            </p:cNvSpPr>
            <p:nvPr/>
          </p:nvSpPr>
          <p:spPr bwMode="auto">
            <a:xfrm>
              <a:off x="2622333" y="1234736"/>
              <a:ext cx="300809" cy="524374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Ⅳ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9" name="AutoShape 7"/>
          <p:cNvSpPr>
            <a:spLocks noChangeArrowheads="1"/>
          </p:cNvSpPr>
          <p:nvPr/>
        </p:nvSpPr>
        <p:spPr bwMode="auto">
          <a:xfrm>
            <a:off x="8276754" y="1188719"/>
            <a:ext cx="165940" cy="451508"/>
          </a:xfrm>
          <a:prstGeom prst="rect">
            <a:avLst/>
          </a:prstGeom>
          <a:solidFill>
            <a:srgbClr val="3D9CD6"/>
          </a:solidFill>
          <a:ln w="9525" cap="flat" cmpd="sng" algn="ctr">
            <a:solidFill>
              <a:srgbClr val="3D9CD6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2735401" y="1188723"/>
            <a:ext cx="1489858" cy="455381"/>
            <a:chOff x="3243878" y="944729"/>
            <a:chExt cx="989557" cy="508323"/>
          </a:xfrm>
        </p:grpSpPr>
        <p:sp>
          <p:nvSpPr>
            <p:cNvPr id="212" name="AutoShape 7"/>
            <p:cNvSpPr>
              <a:spLocks noChangeArrowheads="1"/>
            </p:cNvSpPr>
            <p:nvPr/>
          </p:nvSpPr>
          <p:spPr bwMode="auto">
            <a:xfrm>
              <a:off x="3244203" y="944729"/>
              <a:ext cx="989232" cy="24221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분석기반</a:t>
              </a:r>
            </a:p>
          </p:txBody>
        </p:sp>
        <p:sp>
          <p:nvSpPr>
            <p:cNvPr id="213" name="AutoShape 7"/>
            <p:cNvSpPr>
              <a:spLocks noChangeArrowheads="1"/>
            </p:cNvSpPr>
            <p:nvPr/>
          </p:nvSpPr>
          <p:spPr bwMode="auto">
            <a:xfrm>
              <a:off x="3243878" y="1210843"/>
              <a:ext cx="989232" cy="242209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2018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(1Y)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455552" y="1188720"/>
            <a:ext cx="1344506" cy="455385"/>
            <a:chOff x="4429643" y="768977"/>
            <a:chExt cx="994138" cy="508327"/>
          </a:xfrm>
        </p:grpSpPr>
        <p:sp>
          <p:nvSpPr>
            <p:cNvPr id="210" name="AutoShape 7"/>
            <p:cNvSpPr>
              <a:spLocks noChangeArrowheads="1"/>
            </p:cNvSpPr>
            <p:nvPr/>
          </p:nvSpPr>
          <p:spPr bwMode="auto">
            <a:xfrm>
              <a:off x="4429643" y="768977"/>
              <a:ext cx="989232" cy="242209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분석고도화</a:t>
              </a:r>
            </a:p>
          </p:txBody>
        </p:sp>
        <p:sp>
          <p:nvSpPr>
            <p:cNvPr id="211" name="AutoShape 7"/>
            <p:cNvSpPr>
              <a:spLocks noChangeArrowheads="1"/>
            </p:cNvSpPr>
            <p:nvPr/>
          </p:nvSpPr>
          <p:spPr bwMode="auto">
            <a:xfrm>
              <a:off x="4434549" y="1035095"/>
              <a:ext cx="989232" cy="242209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2019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(2Y)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22" name="AutoShape 7"/>
          <p:cNvSpPr>
            <a:spLocks noChangeArrowheads="1"/>
          </p:cNvSpPr>
          <p:nvPr/>
        </p:nvSpPr>
        <p:spPr bwMode="auto">
          <a:xfrm>
            <a:off x="6028085" y="1427122"/>
            <a:ext cx="998520" cy="216983"/>
          </a:xfrm>
          <a:prstGeom prst="rect">
            <a:avLst/>
          </a:prstGeom>
          <a:solidFill>
            <a:srgbClr val="B0DFF2"/>
          </a:solidFill>
          <a:ln w="9525" cap="flat" cmpd="sng" algn="ctr">
            <a:solidFill>
              <a:srgbClr val="B7DEE8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(3Y)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3" name="AutoShape 7"/>
          <p:cNvSpPr>
            <a:spLocks noChangeArrowheads="1"/>
          </p:cNvSpPr>
          <p:nvPr/>
        </p:nvSpPr>
        <p:spPr bwMode="auto">
          <a:xfrm>
            <a:off x="7248777" y="1427122"/>
            <a:ext cx="998520" cy="216983"/>
          </a:xfrm>
          <a:prstGeom prst="rect">
            <a:avLst/>
          </a:prstGeom>
          <a:solidFill>
            <a:srgbClr val="B0DFF2"/>
          </a:solidFill>
          <a:ln w="9525" cap="flat" cmpd="sng" algn="ctr">
            <a:solidFill>
              <a:srgbClr val="B7DEE8"/>
            </a:solidFill>
            <a:prstDash val="solid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(4Y)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8469495" y="1188720"/>
            <a:ext cx="1090140" cy="455385"/>
            <a:chOff x="8406250" y="768977"/>
            <a:chExt cx="994138" cy="508327"/>
          </a:xfrm>
        </p:grpSpPr>
        <p:sp>
          <p:nvSpPr>
            <p:cNvPr id="208" name="AutoShape 7"/>
            <p:cNvSpPr>
              <a:spLocks noChangeArrowheads="1"/>
            </p:cNvSpPr>
            <p:nvPr/>
          </p:nvSpPr>
          <p:spPr bwMode="auto">
            <a:xfrm>
              <a:off x="8406250" y="768977"/>
              <a:ext cx="989232" cy="242209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지능화</a:t>
              </a:r>
            </a:p>
          </p:txBody>
        </p:sp>
        <p:sp>
          <p:nvSpPr>
            <p:cNvPr id="209" name="AutoShape 7"/>
            <p:cNvSpPr>
              <a:spLocks noChangeArrowheads="1"/>
            </p:cNvSpPr>
            <p:nvPr/>
          </p:nvSpPr>
          <p:spPr bwMode="auto">
            <a:xfrm>
              <a:off x="8411156" y="1035095"/>
              <a:ext cx="989232" cy="242209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2022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(5Y)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25" name="AutoShape 221"/>
          <p:cNvSpPr>
            <a:spLocks noChangeArrowheads="1"/>
          </p:cNvSpPr>
          <p:nvPr/>
        </p:nvSpPr>
        <p:spPr bwMode="auto">
          <a:xfrm>
            <a:off x="670682" y="1739126"/>
            <a:ext cx="799434" cy="144573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6" name="AutoShape 221"/>
          <p:cNvSpPr>
            <a:spLocks noChangeArrowheads="1"/>
          </p:cNvSpPr>
          <p:nvPr/>
        </p:nvSpPr>
        <p:spPr bwMode="auto">
          <a:xfrm>
            <a:off x="349164" y="1738953"/>
            <a:ext cx="271298" cy="1445731"/>
          </a:xfrm>
          <a:prstGeom prst="roundRect">
            <a:avLst>
              <a:gd name="adj" fmla="val 16667"/>
            </a:avLst>
          </a:prstGeom>
          <a:solidFill>
            <a:srgbClr val="4EA0D1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Text Box 81"/>
          <p:cNvSpPr txBox="1">
            <a:spLocks noChangeArrowheads="1"/>
          </p:cNvSpPr>
          <p:nvPr/>
        </p:nvSpPr>
        <p:spPr bwMode="auto">
          <a:xfrm flipH="1">
            <a:off x="359375" y="1932038"/>
            <a:ext cx="244182" cy="1077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</a:t>
            </a:r>
            <a:endParaRPr kumimoji="0" lang="en-US" altLang="ko-KR" sz="1200" b="1" i="0" u="none" strike="noStrike" kern="0" cap="none" spc="-1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숙</a:t>
            </a:r>
            <a:endParaRPr kumimoji="0" lang="en-US" altLang="ko-KR" sz="1200" b="1" i="0" u="none" strike="noStrike" kern="0" cap="none" spc="-1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</a:t>
            </a:r>
          </a:p>
        </p:txBody>
      </p:sp>
      <p:sp>
        <p:nvSpPr>
          <p:cNvPr id="128" name="AutoShape 221"/>
          <p:cNvSpPr>
            <a:spLocks noChangeArrowheads="1"/>
          </p:cNvSpPr>
          <p:nvPr/>
        </p:nvSpPr>
        <p:spPr bwMode="auto">
          <a:xfrm>
            <a:off x="670652" y="3270078"/>
            <a:ext cx="787995" cy="144573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9" name="Text Box 81"/>
          <p:cNvSpPr txBox="1">
            <a:spLocks noChangeArrowheads="1"/>
          </p:cNvSpPr>
          <p:nvPr/>
        </p:nvSpPr>
        <p:spPr bwMode="auto">
          <a:xfrm flipH="1">
            <a:off x="719584" y="3463163"/>
            <a:ext cx="666377" cy="1077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</a:t>
            </a:r>
            <a:r>
              <a:rPr kumimoji="0" lang="ko-KR" altLang="en-US" sz="1200" b="1" i="0" u="none" strike="noStrike" kern="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고도화 및 예측기반</a:t>
            </a:r>
            <a:r>
              <a:rPr kumimoji="0" lang="en-US" altLang="ko-KR" sz="1200" b="1" i="0" u="none" strike="noStrike" kern="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0" lang="en-US" altLang="ko-KR" sz="1200" b="1" i="0" u="none" strike="noStrike" kern="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0" lang="ko-KR" altLang="en-US" sz="1200" b="1" i="0" u="none" strike="noStrike" kern="0" cap="none" spc="-10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마련</a:t>
            </a:r>
            <a:endParaRPr kumimoji="0" lang="ko-KR" altLang="en-US" sz="1200" b="1" i="0" u="none" strike="noStrike" kern="0" cap="none" spc="-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0" name="AutoShape 221"/>
          <p:cNvSpPr>
            <a:spLocks noChangeArrowheads="1"/>
          </p:cNvSpPr>
          <p:nvPr/>
        </p:nvSpPr>
        <p:spPr bwMode="auto">
          <a:xfrm>
            <a:off x="349134" y="3269905"/>
            <a:ext cx="271298" cy="1445731"/>
          </a:xfrm>
          <a:prstGeom prst="roundRect">
            <a:avLst>
              <a:gd name="adj" fmla="val 16667"/>
            </a:avLst>
          </a:prstGeom>
          <a:solidFill>
            <a:srgbClr val="4EA0D1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Text Box 81"/>
          <p:cNvSpPr txBox="1">
            <a:spLocks noChangeArrowheads="1"/>
          </p:cNvSpPr>
          <p:nvPr/>
        </p:nvSpPr>
        <p:spPr bwMode="auto">
          <a:xfrm flipH="1">
            <a:off x="359345" y="3462990"/>
            <a:ext cx="244182" cy="1077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</a:t>
            </a:r>
            <a:endParaRPr kumimoji="0" lang="en-US" altLang="ko-KR" sz="1200" b="1" i="0" u="none" strike="noStrike" kern="0" cap="none" spc="-1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kumimoji="0" lang="en-US" altLang="ko-KR" sz="1200" b="1" i="0" u="none" strike="noStrike" kern="0" cap="none" spc="-1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</a:t>
            </a:r>
            <a:endParaRPr kumimoji="0" lang="ko-KR" altLang="en-US" sz="12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2" name="AutoShape 221"/>
          <p:cNvSpPr>
            <a:spLocks noChangeArrowheads="1"/>
          </p:cNvSpPr>
          <p:nvPr/>
        </p:nvSpPr>
        <p:spPr bwMode="auto">
          <a:xfrm>
            <a:off x="673872" y="4774272"/>
            <a:ext cx="787995" cy="144573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Text Box 81"/>
          <p:cNvSpPr txBox="1">
            <a:spLocks noChangeArrowheads="1"/>
          </p:cNvSpPr>
          <p:nvPr/>
        </p:nvSpPr>
        <p:spPr bwMode="auto">
          <a:xfrm flipH="1">
            <a:off x="722804" y="4967357"/>
            <a:ext cx="663158" cy="1077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플랫폼 기반마련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589076" y="1768098"/>
            <a:ext cx="944788" cy="4439698"/>
            <a:chOff x="1589830" y="1415713"/>
            <a:chExt cx="1454570" cy="4955850"/>
          </a:xfrm>
          <a:solidFill>
            <a:schemeClr val="bg1">
              <a:lumMod val="85000"/>
            </a:schemeClr>
          </a:solidFill>
        </p:grpSpPr>
        <p:sp>
          <p:nvSpPr>
            <p:cNvPr id="178" name="AutoShape 221"/>
            <p:cNvSpPr>
              <a:spLocks noChangeArrowheads="1"/>
            </p:cNvSpPr>
            <p:nvPr/>
          </p:nvSpPr>
          <p:spPr bwMode="auto">
            <a:xfrm>
              <a:off x="1592219" y="2706903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9" name="Text Box 81"/>
            <p:cNvSpPr txBox="1">
              <a:spLocks noChangeArrowheads="1"/>
            </p:cNvSpPr>
            <p:nvPr/>
          </p:nvSpPr>
          <p:spPr bwMode="auto">
            <a:xfrm flipH="1">
              <a:off x="1589860" y="2743852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공통 인프라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0" name="AutoShape 221"/>
            <p:cNvSpPr>
              <a:spLocks noChangeArrowheads="1"/>
            </p:cNvSpPr>
            <p:nvPr/>
          </p:nvSpPr>
          <p:spPr bwMode="auto">
            <a:xfrm>
              <a:off x="1592219" y="2384105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1" name="Text Box 81"/>
            <p:cNvSpPr txBox="1">
              <a:spLocks noChangeArrowheads="1"/>
            </p:cNvSpPr>
            <p:nvPr/>
          </p:nvSpPr>
          <p:spPr bwMode="auto">
            <a:xfrm flipH="1">
              <a:off x="1589860" y="2421054"/>
              <a:ext cx="1398625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연계수집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2" name="AutoShape 221"/>
            <p:cNvSpPr>
              <a:spLocks noChangeArrowheads="1"/>
            </p:cNvSpPr>
            <p:nvPr/>
          </p:nvSpPr>
          <p:spPr bwMode="auto">
            <a:xfrm>
              <a:off x="1592219" y="2061308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3" name="Text Box 81"/>
            <p:cNvSpPr txBox="1">
              <a:spLocks noChangeArrowheads="1"/>
            </p:cNvSpPr>
            <p:nvPr/>
          </p:nvSpPr>
          <p:spPr bwMode="auto">
            <a:xfrm flipH="1">
              <a:off x="1589860" y="2098256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저장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4" name="AutoShape 221"/>
            <p:cNvSpPr>
              <a:spLocks noChangeArrowheads="1"/>
            </p:cNvSpPr>
            <p:nvPr/>
          </p:nvSpPr>
          <p:spPr bwMode="auto">
            <a:xfrm>
              <a:off x="1592219" y="1738510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5" name="Text Box 81"/>
            <p:cNvSpPr txBox="1">
              <a:spLocks noChangeArrowheads="1"/>
            </p:cNvSpPr>
            <p:nvPr/>
          </p:nvSpPr>
          <p:spPr bwMode="auto">
            <a:xfrm flipH="1">
              <a:off x="1589860" y="1775459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6" name="AutoShape 221"/>
            <p:cNvSpPr>
              <a:spLocks noChangeArrowheads="1"/>
            </p:cNvSpPr>
            <p:nvPr/>
          </p:nvSpPr>
          <p:spPr bwMode="auto">
            <a:xfrm>
              <a:off x="1592219" y="1415713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7" name="Text Box 81"/>
            <p:cNvSpPr txBox="1">
              <a:spLocks noChangeArrowheads="1"/>
            </p:cNvSpPr>
            <p:nvPr/>
          </p:nvSpPr>
          <p:spPr bwMode="auto">
            <a:xfrm flipH="1">
              <a:off x="1589860" y="1452661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활용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8" name="AutoShape 221"/>
            <p:cNvSpPr>
              <a:spLocks noChangeArrowheads="1"/>
            </p:cNvSpPr>
            <p:nvPr/>
          </p:nvSpPr>
          <p:spPr bwMode="auto">
            <a:xfrm>
              <a:off x="1592189" y="4415841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9" name="Text Box 81"/>
            <p:cNvSpPr txBox="1">
              <a:spLocks noChangeArrowheads="1"/>
            </p:cNvSpPr>
            <p:nvPr/>
          </p:nvSpPr>
          <p:spPr bwMode="auto">
            <a:xfrm flipH="1">
              <a:off x="1589830" y="4452789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공통 인프라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0" name="AutoShape 221"/>
            <p:cNvSpPr>
              <a:spLocks noChangeArrowheads="1"/>
            </p:cNvSpPr>
            <p:nvPr/>
          </p:nvSpPr>
          <p:spPr bwMode="auto">
            <a:xfrm>
              <a:off x="1592189" y="4093043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1" name="Text Box 81"/>
            <p:cNvSpPr txBox="1">
              <a:spLocks noChangeArrowheads="1"/>
            </p:cNvSpPr>
            <p:nvPr/>
          </p:nvSpPr>
          <p:spPr bwMode="auto">
            <a:xfrm flipH="1">
              <a:off x="1589830" y="4129991"/>
              <a:ext cx="1398625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연계수집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2" name="AutoShape 221"/>
            <p:cNvSpPr>
              <a:spLocks noChangeArrowheads="1"/>
            </p:cNvSpPr>
            <p:nvPr/>
          </p:nvSpPr>
          <p:spPr bwMode="auto">
            <a:xfrm>
              <a:off x="1592189" y="3770245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3" name="Text Box 81"/>
            <p:cNvSpPr txBox="1">
              <a:spLocks noChangeArrowheads="1"/>
            </p:cNvSpPr>
            <p:nvPr/>
          </p:nvSpPr>
          <p:spPr bwMode="auto">
            <a:xfrm flipH="1">
              <a:off x="1589830" y="3807194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저장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4" name="AutoShape 221"/>
            <p:cNvSpPr>
              <a:spLocks noChangeArrowheads="1"/>
            </p:cNvSpPr>
            <p:nvPr/>
          </p:nvSpPr>
          <p:spPr bwMode="auto">
            <a:xfrm>
              <a:off x="1592189" y="3447448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5" name="Text Box 81"/>
            <p:cNvSpPr txBox="1">
              <a:spLocks noChangeArrowheads="1"/>
            </p:cNvSpPr>
            <p:nvPr/>
          </p:nvSpPr>
          <p:spPr bwMode="auto">
            <a:xfrm flipH="1">
              <a:off x="1589830" y="3484396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6" name="AutoShape 221"/>
            <p:cNvSpPr>
              <a:spLocks noChangeArrowheads="1"/>
            </p:cNvSpPr>
            <p:nvPr/>
          </p:nvSpPr>
          <p:spPr bwMode="auto">
            <a:xfrm>
              <a:off x="1592189" y="3124650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7" name="Text Box 81"/>
            <p:cNvSpPr txBox="1">
              <a:spLocks noChangeArrowheads="1"/>
            </p:cNvSpPr>
            <p:nvPr/>
          </p:nvSpPr>
          <p:spPr bwMode="auto">
            <a:xfrm flipH="1">
              <a:off x="1589830" y="3161599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활용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8" name="AutoShape 221"/>
            <p:cNvSpPr>
              <a:spLocks noChangeArrowheads="1"/>
            </p:cNvSpPr>
            <p:nvPr/>
          </p:nvSpPr>
          <p:spPr bwMode="auto">
            <a:xfrm>
              <a:off x="1595379" y="6094910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9" name="Text Box 81"/>
            <p:cNvSpPr txBox="1">
              <a:spLocks noChangeArrowheads="1"/>
            </p:cNvSpPr>
            <p:nvPr/>
          </p:nvSpPr>
          <p:spPr bwMode="auto">
            <a:xfrm flipH="1">
              <a:off x="1593020" y="6131858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공통 인프라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0" name="AutoShape 221"/>
            <p:cNvSpPr>
              <a:spLocks noChangeArrowheads="1"/>
            </p:cNvSpPr>
            <p:nvPr/>
          </p:nvSpPr>
          <p:spPr bwMode="auto">
            <a:xfrm>
              <a:off x="1595379" y="5772112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1" name="Text Box 81"/>
            <p:cNvSpPr txBox="1">
              <a:spLocks noChangeArrowheads="1"/>
            </p:cNvSpPr>
            <p:nvPr/>
          </p:nvSpPr>
          <p:spPr bwMode="auto">
            <a:xfrm flipH="1">
              <a:off x="1593020" y="5809061"/>
              <a:ext cx="1398625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연계수집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2" name="AutoShape 221"/>
            <p:cNvSpPr>
              <a:spLocks noChangeArrowheads="1"/>
            </p:cNvSpPr>
            <p:nvPr/>
          </p:nvSpPr>
          <p:spPr bwMode="auto">
            <a:xfrm>
              <a:off x="1595379" y="5449315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3" name="Text Box 81"/>
            <p:cNvSpPr txBox="1">
              <a:spLocks noChangeArrowheads="1"/>
            </p:cNvSpPr>
            <p:nvPr/>
          </p:nvSpPr>
          <p:spPr bwMode="auto">
            <a:xfrm flipH="1">
              <a:off x="1593020" y="5486263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저장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4" name="AutoShape 221"/>
            <p:cNvSpPr>
              <a:spLocks noChangeArrowheads="1"/>
            </p:cNvSpPr>
            <p:nvPr/>
          </p:nvSpPr>
          <p:spPr bwMode="auto">
            <a:xfrm>
              <a:off x="1595379" y="5126517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5" name="Text Box 81"/>
            <p:cNvSpPr txBox="1">
              <a:spLocks noChangeArrowheads="1"/>
            </p:cNvSpPr>
            <p:nvPr/>
          </p:nvSpPr>
          <p:spPr bwMode="auto">
            <a:xfrm flipH="1">
              <a:off x="1593020" y="5163466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6" name="AutoShape 221"/>
            <p:cNvSpPr>
              <a:spLocks noChangeArrowheads="1"/>
            </p:cNvSpPr>
            <p:nvPr/>
          </p:nvSpPr>
          <p:spPr bwMode="auto">
            <a:xfrm>
              <a:off x="1595379" y="4803719"/>
              <a:ext cx="1449021" cy="276653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lIns="3600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7" name="Text Box 81"/>
            <p:cNvSpPr txBox="1">
              <a:spLocks noChangeArrowheads="1"/>
            </p:cNvSpPr>
            <p:nvPr/>
          </p:nvSpPr>
          <p:spPr bwMode="auto">
            <a:xfrm flipH="1">
              <a:off x="1593020" y="4840668"/>
              <a:ext cx="1304196" cy="2061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3600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활용</a:t>
              </a:r>
              <a:endPara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35" name="AutoShape 221"/>
          <p:cNvSpPr>
            <a:spLocks noChangeArrowheads="1"/>
          </p:cNvSpPr>
          <p:nvPr/>
        </p:nvSpPr>
        <p:spPr bwMode="auto">
          <a:xfrm>
            <a:off x="352353" y="4774099"/>
            <a:ext cx="271298" cy="1445731"/>
          </a:xfrm>
          <a:prstGeom prst="roundRect">
            <a:avLst>
              <a:gd name="adj" fmla="val 16667"/>
            </a:avLst>
          </a:prstGeom>
          <a:solidFill>
            <a:srgbClr val="4EA0D1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6" name="Text Box 81"/>
          <p:cNvSpPr txBox="1">
            <a:spLocks noChangeArrowheads="1"/>
          </p:cNvSpPr>
          <p:nvPr/>
        </p:nvSpPr>
        <p:spPr bwMode="auto">
          <a:xfrm flipH="1">
            <a:off x="362564" y="4967184"/>
            <a:ext cx="244182" cy="1077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</a:t>
            </a:r>
            <a:endParaRPr kumimoji="0" lang="en-US" altLang="ko-KR" sz="1200" b="1" i="0" u="none" strike="noStrike" kern="0" cap="none" spc="-1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</a:t>
            </a:r>
            <a:endParaRPr kumimoji="0" lang="en-US" altLang="ko-KR" sz="1200" b="1" i="0" u="none" strike="noStrike" kern="0" cap="none" spc="-1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627980" y="5077217"/>
            <a:ext cx="3226720" cy="1176820"/>
            <a:chOff x="2627980" y="5077217"/>
            <a:chExt cx="2529882" cy="1176820"/>
          </a:xfrm>
        </p:grpSpPr>
        <p:cxnSp>
          <p:nvCxnSpPr>
            <p:cNvPr id="137" name="직선 연결선 136"/>
            <p:cNvCxnSpPr/>
            <p:nvPr/>
          </p:nvCxnSpPr>
          <p:spPr>
            <a:xfrm>
              <a:off x="2627980" y="5077217"/>
              <a:ext cx="159887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cxnSp>
          <p:nvCxnSpPr>
            <p:cNvPr id="138" name="직선 연결선 137"/>
            <p:cNvCxnSpPr/>
            <p:nvPr/>
          </p:nvCxnSpPr>
          <p:spPr>
            <a:xfrm>
              <a:off x="2627980" y="5371422"/>
              <a:ext cx="159887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cxnSp>
          <p:nvCxnSpPr>
            <p:cNvPr id="139" name="직선 연결선 138"/>
            <p:cNvCxnSpPr/>
            <p:nvPr/>
          </p:nvCxnSpPr>
          <p:spPr>
            <a:xfrm>
              <a:off x="2627980" y="5665626"/>
              <a:ext cx="159887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cxnSp>
          <p:nvCxnSpPr>
            <p:cNvPr id="140" name="직선 연결선 139"/>
            <p:cNvCxnSpPr/>
            <p:nvPr/>
          </p:nvCxnSpPr>
          <p:spPr>
            <a:xfrm>
              <a:off x="2627980" y="5959831"/>
              <a:ext cx="159887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  <p:cxnSp>
          <p:nvCxnSpPr>
            <p:cNvPr id="141" name="직선 연결선 140"/>
            <p:cNvCxnSpPr/>
            <p:nvPr/>
          </p:nvCxnSpPr>
          <p:spPr>
            <a:xfrm>
              <a:off x="2627980" y="6254037"/>
              <a:ext cx="252988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</p:cxnSp>
      </p:grpSp>
      <p:sp>
        <p:nvSpPr>
          <p:cNvPr id="142" name="Text Box 81"/>
          <p:cNvSpPr txBox="1">
            <a:spLocks noChangeArrowheads="1"/>
          </p:cNvSpPr>
          <p:nvPr/>
        </p:nvSpPr>
        <p:spPr bwMode="auto">
          <a:xfrm flipH="1">
            <a:off x="2593794" y="4818202"/>
            <a:ext cx="1711134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kumimoji="0" lang="ko-KR" altLang="en-US" sz="1000" b="1" i="0" u="none" strike="noStrike" kern="0" cap="none" spc="-10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가시화</a:t>
            </a:r>
            <a:r>
              <a:rPr kumimoji="0" lang="en-US" altLang="ko-KR" sz="1000" b="1" i="0" u="none" strike="noStrike" kern="0" cap="none" spc="-10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/ </a:t>
            </a: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개인화 서비스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Text Box 81"/>
          <p:cNvSpPr txBox="1">
            <a:spLocks noChangeArrowheads="1"/>
          </p:cNvSpPr>
          <p:nvPr/>
        </p:nvSpPr>
        <p:spPr bwMode="auto">
          <a:xfrm flipH="1">
            <a:off x="2619434" y="5724117"/>
            <a:ext cx="2045534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0" lang="ko-KR" altLang="en-US" sz="1000" b="1" i="0" u="none" strike="noStrike" kern="0" cap="none" spc="-10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</a:t>
            </a:r>
            <a:r>
              <a:rPr lang="en-US" altLang="ko-KR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Legacy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</a:t>
            </a:r>
            <a:r>
              <a:rPr lang="en-US" altLang="ko-KR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/ 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메타데이터 </a:t>
            </a:r>
            <a:r>
              <a:rPr lang="ko-KR" altLang="en-US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7080958" y="2008330"/>
            <a:ext cx="2434646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46" name="직선 연결선 145"/>
          <p:cNvCxnSpPr/>
          <p:nvPr/>
        </p:nvCxnSpPr>
        <p:spPr>
          <a:xfrm>
            <a:off x="8511733" y="2327936"/>
            <a:ext cx="1003479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47" name="직선 연결선 146"/>
          <p:cNvCxnSpPr/>
          <p:nvPr/>
        </p:nvCxnSpPr>
        <p:spPr>
          <a:xfrm>
            <a:off x="7080958" y="2890945"/>
            <a:ext cx="2434646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48" name="직선 연결선 147"/>
          <p:cNvCxnSpPr/>
          <p:nvPr/>
        </p:nvCxnSpPr>
        <p:spPr>
          <a:xfrm>
            <a:off x="8529730" y="3185150"/>
            <a:ext cx="967641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49" name="직선 연결선 148"/>
          <p:cNvCxnSpPr/>
          <p:nvPr/>
        </p:nvCxnSpPr>
        <p:spPr>
          <a:xfrm>
            <a:off x="5940237" y="3558725"/>
            <a:ext cx="111099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50" name="직선 연결선 149"/>
          <p:cNvCxnSpPr/>
          <p:nvPr/>
        </p:nvCxnSpPr>
        <p:spPr>
          <a:xfrm>
            <a:off x="5940240" y="3852930"/>
            <a:ext cx="1110995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51" name="직선 연결선 150"/>
          <p:cNvCxnSpPr/>
          <p:nvPr/>
        </p:nvCxnSpPr>
        <p:spPr>
          <a:xfrm>
            <a:off x="4393803" y="4147135"/>
            <a:ext cx="1175147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52" name="직선 연결선 151"/>
          <p:cNvCxnSpPr/>
          <p:nvPr/>
        </p:nvCxnSpPr>
        <p:spPr>
          <a:xfrm>
            <a:off x="4393803" y="4441340"/>
            <a:ext cx="1175147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153" name="직선 연결선 152"/>
          <p:cNvCxnSpPr/>
          <p:nvPr/>
        </p:nvCxnSpPr>
        <p:spPr>
          <a:xfrm>
            <a:off x="4393803" y="4735545"/>
            <a:ext cx="265267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sp>
        <p:nvSpPr>
          <p:cNvPr id="154" name="Text Box 81"/>
          <p:cNvSpPr txBox="1">
            <a:spLocks noChangeArrowheads="1"/>
          </p:cNvSpPr>
          <p:nvPr/>
        </p:nvSpPr>
        <p:spPr bwMode="auto">
          <a:xfrm flipH="1">
            <a:off x="2615198" y="5421151"/>
            <a:ext cx="2265793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0" lang="ko-KR" altLang="en-US" sz="1000" b="1" i="0" u="none" strike="noStrike" kern="0" cap="none" spc="-10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조회 </a:t>
            </a:r>
            <a:r>
              <a:rPr kumimoji="0" lang="en-US" altLang="ko-KR" sz="1000" b="1" i="0" u="none" strike="noStrike" kern="0" cap="none" spc="-10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처리 </a:t>
            </a:r>
            <a:r>
              <a:rPr lang="en-US" altLang="ko-KR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6" name="Text Box 81"/>
          <p:cNvSpPr txBox="1">
            <a:spLocks noChangeArrowheads="1"/>
          </p:cNvSpPr>
          <p:nvPr/>
        </p:nvSpPr>
        <p:spPr bwMode="auto">
          <a:xfrm flipH="1">
            <a:off x="2613042" y="5150718"/>
            <a:ext cx="2123933" cy="1671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lvl="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 </a:t>
            </a:r>
            <a:r>
              <a:rPr lang="en-US" altLang="ko-KR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</a:t>
            </a:r>
            <a:r>
              <a:rPr lang="en-US" altLang="ko-KR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메타데이터 </a:t>
            </a:r>
            <a:r>
              <a:rPr lang="ko-KR" altLang="en-US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8" name="Text Box 81"/>
          <p:cNvSpPr txBox="1">
            <a:spLocks noChangeArrowheads="1"/>
          </p:cNvSpPr>
          <p:nvPr/>
        </p:nvSpPr>
        <p:spPr bwMode="auto">
          <a:xfrm flipH="1">
            <a:off x="714329" y="1930869"/>
            <a:ext cx="666377" cy="1077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고도화 및 지능화 서비스 </a:t>
            </a: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  <a:endParaRPr kumimoji="0" lang="ko-KR" altLang="en-US" sz="1200" b="1" i="0" u="none" strike="noStrike" kern="0" cap="none" spc="-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9" name="Text Box 81"/>
          <p:cNvSpPr txBox="1">
            <a:spLocks noChangeArrowheads="1"/>
          </p:cNvSpPr>
          <p:nvPr/>
        </p:nvSpPr>
        <p:spPr bwMode="auto">
          <a:xfrm flipH="1">
            <a:off x="2619434" y="5960424"/>
            <a:ext cx="3197662" cy="276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Web, SOA, Open Source</a:t>
            </a:r>
            <a:r>
              <a:rPr kumimoji="0" lang="en-US" altLang="ko-KR" sz="1000" b="1" i="0" u="none" strike="noStrike" kern="0" cap="none" spc="-10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Security, Cloud, 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</a:t>
            </a:r>
            <a:r>
              <a:rPr lang="en-US" altLang="ko-KR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b="1" kern="0" spc="-10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병렬처리 </a:t>
            </a:r>
            <a:r>
              <a:rPr lang="en-US" altLang="ko-KR" sz="1000" b="1" kern="0" spc="-100" smtClean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Framework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1" name="Text Box 81"/>
          <p:cNvSpPr txBox="1">
            <a:spLocks noChangeArrowheads="1"/>
          </p:cNvSpPr>
          <p:nvPr/>
        </p:nvSpPr>
        <p:spPr bwMode="auto">
          <a:xfrm flipH="1">
            <a:off x="4376710" y="4134589"/>
            <a:ext cx="1598872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연동 </a:t>
            </a: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I/F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2" name="Text Box 81"/>
          <p:cNvSpPr txBox="1">
            <a:spLocks noChangeArrowheads="1"/>
          </p:cNvSpPr>
          <p:nvPr/>
        </p:nvSpPr>
        <p:spPr bwMode="auto">
          <a:xfrm flipH="1">
            <a:off x="4376710" y="4271795"/>
            <a:ext cx="1090140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</a:t>
            </a: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 표준 </a:t>
            </a: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I/F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3" name="Text Box 81"/>
          <p:cNvSpPr txBox="1">
            <a:spLocks noChangeArrowheads="1"/>
          </p:cNvSpPr>
          <p:nvPr/>
        </p:nvSpPr>
        <p:spPr bwMode="auto">
          <a:xfrm flipH="1">
            <a:off x="4383101" y="3918240"/>
            <a:ext cx="908450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융합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4" name="Text Box 81"/>
          <p:cNvSpPr txBox="1">
            <a:spLocks noChangeArrowheads="1"/>
          </p:cNvSpPr>
          <p:nvPr/>
        </p:nvSpPr>
        <p:spPr bwMode="auto">
          <a:xfrm flipH="1">
            <a:off x="4385450" y="4498815"/>
            <a:ext cx="1271830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GIS, OA&amp;M, Networking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5" name="Text Box 81"/>
          <p:cNvSpPr txBox="1">
            <a:spLocks noChangeArrowheads="1"/>
          </p:cNvSpPr>
          <p:nvPr/>
        </p:nvSpPr>
        <p:spPr bwMode="auto">
          <a:xfrm flipH="1">
            <a:off x="5928715" y="3337664"/>
            <a:ext cx="1053802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R&amp;D </a:t>
            </a: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지식활동 도구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6" name="Text Box 81"/>
          <p:cNvSpPr txBox="1">
            <a:spLocks noChangeArrowheads="1"/>
          </p:cNvSpPr>
          <p:nvPr/>
        </p:nvSpPr>
        <p:spPr bwMode="auto">
          <a:xfrm flipH="1">
            <a:off x="5920270" y="3611541"/>
            <a:ext cx="1264978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식별</a:t>
            </a:r>
            <a:r>
              <a: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마이닝</a:t>
            </a:r>
            <a:endParaRPr kumimoji="0" lang="en-US" altLang="ko-KR" sz="1000" b="1" i="0" u="none" strike="noStrike" kern="0" cap="none" spc="-10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7" name="Text Box 81"/>
          <p:cNvSpPr txBox="1">
            <a:spLocks noChangeArrowheads="1"/>
          </p:cNvSpPr>
          <p:nvPr/>
        </p:nvSpPr>
        <p:spPr bwMode="auto">
          <a:xfrm flipH="1">
            <a:off x="5900920" y="4501401"/>
            <a:ext cx="1271830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Clustering, </a:t>
            </a: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 API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8" name="Text Box 81"/>
          <p:cNvSpPr txBox="1">
            <a:spLocks noChangeArrowheads="1"/>
          </p:cNvSpPr>
          <p:nvPr/>
        </p:nvSpPr>
        <p:spPr bwMode="auto">
          <a:xfrm flipH="1">
            <a:off x="7085826" y="1765467"/>
            <a:ext cx="1279108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포털  환경 커뮤니티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9" name="Text Box 81"/>
          <p:cNvSpPr txBox="1">
            <a:spLocks noChangeArrowheads="1"/>
          </p:cNvSpPr>
          <p:nvPr/>
        </p:nvSpPr>
        <p:spPr bwMode="auto">
          <a:xfrm flipH="1">
            <a:off x="7136549" y="2666671"/>
            <a:ext cx="1526196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관련기관 연동</a:t>
            </a:r>
            <a:r>
              <a:rPr kumimoji="0" lang="en-US" altLang="ko-KR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 표준 </a:t>
            </a:r>
            <a:r>
              <a:rPr kumimoji="0" lang="en-US" altLang="ko-KR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I/F</a:t>
            </a:r>
          </a:p>
        </p:txBody>
      </p:sp>
      <p:sp>
        <p:nvSpPr>
          <p:cNvPr id="170" name="Text Box 81"/>
          <p:cNvSpPr txBox="1">
            <a:spLocks noChangeArrowheads="1"/>
          </p:cNvSpPr>
          <p:nvPr/>
        </p:nvSpPr>
        <p:spPr bwMode="auto">
          <a:xfrm flipH="1">
            <a:off x="8481322" y="1755969"/>
            <a:ext cx="1053802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</a:t>
            </a:r>
            <a:r>
              <a:rPr kumimoji="0" lang="ko-KR" altLang="en-US" sz="10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</a:t>
            </a: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포털 협업 연구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1" name="Text Box 81"/>
          <p:cNvSpPr txBox="1">
            <a:spLocks noChangeArrowheads="1"/>
          </p:cNvSpPr>
          <p:nvPr/>
        </p:nvSpPr>
        <p:spPr bwMode="auto">
          <a:xfrm flipH="1">
            <a:off x="8489751" y="2083631"/>
            <a:ext cx="1053802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분석환경           </a:t>
            </a: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Workflow </a:t>
            </a:r>
            <a:r>
              <a:rPr kumimoji="0" lang="ko-KR" altLang="en-US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엔진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2" name="Text Box 81"/>
          <p:cNvSpPr txBox="1">
            <a:spLocks noChangeArrowheads="1"/>
          </p:cNvSpPr>
          <p:nvPr/>
        </p:nvSpPr>
        <p:spPr bwMode="auto">
          <a:xfrm flipH="1">
            <a:off x="8509000" y="2960113"/>
            <a:ext cx="654084" cy="1846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Mobile</a:t>
            </a:r>
            <a:endParaRPr kumimoji="0" lang="ko-KR" altLang="en-US" sz="10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3" name="AutoShape 7"/>
          <p:cNvSpPr>
            <a:spLocks noChangeArrowheads="1"/>
          </p:cNvSpPr>
          <p:nvPr/>
        </p:nvSpPr>
        <p:spPr bwMode="auto">
          <a:xfrm>
            <a:off x="368383" y="1201976"/>
            <a:ext cx="2107604" cy="451508"/>
          </a:xfrm>
          <a:prstGeom prst="rect">
            <a:avLst/>
          </a:prstGeom>
          <a:noFill/>
          <a:ln w="9525" cap="flat" cmpd="sng" algn="ctr">
            <a:noFill/>
            <a:prstDash val="solid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발전단계 및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영역별 내용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1950553"/>
            <a:ext cx="3510042" cy="53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33" y="4836343"/>
            <a:ext cx="2448591" cy="1326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" name="굽은 화살표 175"/>
          <p:cNvSpPr/>
          <p:nvPr/>
        </p:nvSpPr>
        <p:spPr bwMode="auto">
          <a:xfrm rot="5400000" flipH="1">
            <a:off x="4538327" y="5025604"/>
            <a:ext cx="657433" cy="184666"/>
          </a:xfrm>
          <a:prstGeom prst="bentArrow">
            <a:avLst/>
          </a:prstGeom>
          <a:solidFill>
            <a:srgbClr val="BEDCFF">
              <a:lumMod val="90000"/>
            </a:srgbClr>
          </a:solidFill>
          <a:ln w="12700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marL="381000" marR="0" lvl="0" indent="-190500" algn="ctr" defTabSz="91440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7" name="굽은 화살표 176"/>
          <p:cNvSpPr/>
          <p:nvPr/>
        </p:nvSpPr>
        <p:spPr bwMode="auto">
          <a:xfrm rot="5400000" flipH="1">
            <a:off x="7316892" y="3489457"/>
            <a:ext cx="657433" cy="184666"/>
          </a:xfrm>
          <a:prstGeom prst="bentArrow">
            <a:avLst/>
          </a:prstGeom>
          <a:solidFill>
            <a:srgbClr val="BEDCFF">
              <a:lumMod val="90000"/>
            </a:srgbClr>
          </a:solidFill>
          <a:ln w="12700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marL="381000" marR="0" lvl="0" indent="-190500" algn="ctr" defTabSz="91440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09847" y="388446"/>
            <a:ext cx="28200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4.3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 로드맵 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(1/3)</a:t>
            </a:r>
          </a:p>
        </p:txBody>
      </p:sp>
      <p:grpSp>
        <p:nvGrpSpPr>
          <p:cNvPr id="270" name="그룹 269"/>
          <p:cNvGrpSpPr/>
          <p:nvPr/>
        </p:nvGrpSpPr>
        <p:grpSpPr>
          <a:xfrm>
            <a:off x="3661855" y="1221972"/>
            <a:ext cx="1149168" cy="229241"/>
            <a:chOff x="2622333" y="1234737"/>
            <a:chExt cx="2159474" cy="252000"/>
          </a:xfrm>
        </p:grpSpPr>
        <p:sp>
          <p:nvSpPr>
            <p:cNvPr id="271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2018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2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74" name="AutoShape 221"/>
          <p:cNvSpPr>
            <a:spLocks noChangeArrowheads="1"/>
          </p:cNvSpPr>
          <p:nvPr/>
        </p:nvSpPr>
        <p:spPr bwMode="auto">
          <a:xfrm>
            <a:off x="409845" y="1546166"/>
            <a:ext cx="3165377" cy="330584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5" name="Text Box 81"/>
          <p:cNvSpPr txBox="1">
            <a:spLocks noChangeArrowheads="1"/>
          </p:cNvSpPr>
          <p:nvPr/>
        </p:nvSpPr>
        <p:spPr bwMode="auto">
          <a:xfrm flipH="1">
            <a:off x="713822" y="1630386"/>
            <a:ext cx="2699159" cy="1693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인프라 분석기반 마련</a:t>
            </a:r>
            <a:endParaRPr kumimoji="0" lang="ko-KR" altLang="en-US" sz="1200" b="1" i="0" u="none" strike="noStrike" kern="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437112" y="1591012"/>
            <a:ext cx="249570" cy="24607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65C0E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8" name="제목 7"/>
          <p:cNvSpPr txBox="1">
            <a:spLocks/>
          </p:cNvSpPr>
          <p:nvPr/>
        </p:nvSpPr>
        <p:spPr>
          <a:xfrm>
            <a:off x="449009" y="1616301"/>
            <a:ext cx="21362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1067745" rtl="0" eaLnBrk="1" latinLnBrk="1" hangingPunct="1">
              <a:spcBef>
                <a:spcPct val="0"/>
              </a:spcBef>
              <a:buNone/>
              <a:defRPr sz="5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0677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kumimoji="0" lang="ko-KR" altLang="en-US" sz="1200" b="1" i="0" u="none" strike="noStrike" kern="1200" cap="none" spc="-1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0" name="그룹 279"/>
          <p:cNvGrpSpPr/>
          <p:nvPr/>
        </p:nvGrpSpPr>
        <p:grpSpPr>
          <a:xfrm>
            <a:off x="409845" y="2025852"/>
            <a:ext cx="3165376" cy="330584"/>
            <a:chOff x="58624" y="1488143"/>
            <a:chExt cx="1441699" cy="363406"/>
          </a:xfrm>
        </p:grpSpPr>
        <p:sp>
          <p:nvSpPr>
            <p:cNvPr id="284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5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 및 메타연계체계 구축</a:t>
              </a:r>
            </a:p>
          </p:txBody>
        </p:sp>
      </p:grpSp>
      <p:grpSp>
        <p:nvGrpSpPr>
          <p:cNvPr id="281" name="그룹 280"/>
          <p:cNvGrpSpPr/>
          <p:nvPr/>
        </p:nvGrpSpPr>
        <p:grpSpPr>
          <a:xfrm>
            <a:off x="437112" y="2070698"/>
            <a:ext cx="249570" cy="246069"/>
            <a:chOff x="818649" y="1405861"/>
            <a:chExt cx="286828" cy="307093"/>
          </a:xfrm>
        </p:grpSpPr>
        <p:sp>
          <p:nvSpPr>
            <p:cNvPr id="282" name="타원 281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3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87" name="그룹 286"/>
          <p:cNvGrpSpPr/>
          <p:nvPr/>
        </p:nvGrpSpPr>
        <p:grpSpPr>
          <a:xfrm>
            <a:off x="409845" y="2505538"/>
            <a:ext cx="3165376" cy="330584"/>
            <a:chOff x="58624" y="1488143"/>
            <a:chExt cx="1441699" cy="363406"/>
          </a:xfrm>
        </p:grpSpPr>
        <p:sp>
          <p:nvSpPr>
            <p:cNvPr id="291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2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처리 및 저장체계 구축</a:t>
              </a:r>
            </a:p>
          </p:txBody>
        </p:sp>
      </p:grpSp>
      <p:grpSp>
        <p:nvGrpSpPr>
          <p:cNvPr id="288" name="그룹 287"/>
          <p:cNvGrpSpPr/>
          <p:nvPr/>
        </p:nvGrpSpPr>
        <p:grpSpPr>
          <a:xfrm>
            <a:off x="437112" y="2550384"/>
            <a:ext cx="249570" cy="246069"/>
            <a:chOff x="818649" y="1405861"/>
            <a:chExt cx="286828" cy="307093"/>
          </a:xfrm>
        </p:grpSpPr>
        <p:sp>
          <p:nvSpPr>
            <p:cNvPr id="289" name="타원 288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0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94" name="그룹 293"/>
          <p:cNvGrpSpPr/>
          <p:nvPr/>
        </p:nvGrpSpPr>
        <p:grpSpPr>
          <a:xfrm>
            <a:off x="409845" y="2985223"/>
            <a:ext cx="3165376" cy="330584"/>
            <a:chOff x="58624" y="1488143"/>
            <a:chExt cx="1441699" cy="363406"/>
          </a:xfrm>
        </p:grpSpPr>
        <p:sp>
          <p:nvSpPr>
            <p:cNvPr id="298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9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>
              <a:defPPr>
                <a:defRPr lang="ko-KR"/>
              </a:defPPr>
              <a:lvl1pPr marR="0" lvl="0" indent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 kumimoji="0" sz="1200" b="1" i="0" u="none" strike="noStrike" kern="0" cap="none" spc="-100" normalizeH="0" baseline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맑은 고딕"/>
                  <a:ea typeface="맑은 고딕"/>
                </a:defRPr>
              </a:lvl1pPr>
            </a:lstStyle>
            <a:p>
              <a:pPr lvl="0">
                <a:defRPr/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 및 메타관리체계 구축</a:t>
              </a:r>
            </a:p>
          </p:txBody>
        </p:sp>
      </p:grpSp>
      <p:grpSp>
        <p:nvGrpSpPr>
          <p:cNvPr id="295" name="그룹 294"/>
          <p:cNvGrpSpPr/>
          <p:nvPr/>
        </p:nvGrpSpPr>
        <p:grpSpPr>
          <a:xfrm>
            <a:off x="437112" y="3030069"/>
            <a:ext cx="249570" cy="246069"/>
            <a:chOff x="818649" y="1405861"/>
            <a:chExt cx="286828" cy="307093"/>
          </a:xfrm>
        </p:grpSpPr>
        <p:sp>
          <p:nvSpPr>
            <p:cNvPr id="296" name="타원 295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7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01" name="그룹 300"/>
          <p:cNvGrpSpPr/>
          <p:nvPr/>
        </p:nvGrpSpPr>
        <p:grpSpPr>
          <a:xfrm>
            <a:off x="409845" y="3464909"/>
            <a:ext cx="3165376" cy="330584"/>
            <a:chOff x="58624" y="1488143"/>
            <a:chExt cx="1441699" cy="363406"/>
          </a:xfrm>
        </p:grpSpPr>
        <p:sp>
          <p:nvSpPr>
            <p:cNvPr id="305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6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가시화 및 개인화 서비스 기반 마련</a:t>
              </a: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437112" y="3509755"/>
            <a:ext cx="249570" cy="246069"/>
            <a:chOff x="818649" y="1405861"/>
            <a:chExt cx="286828" cy="307093"/>
          </a:xfrm>
        </p:grpSpPr>
        <p:sp>
          <p:nvSpPr>
            <p:cNvPr id="303" name="타원 302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4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08" name="그룹 307"/>
          <p:cNvGrpSpPr/>
          <p:nvPr/>
        </p:nvGrpSpPr>
        <p:grpSpPr>
          <a:xfrm>
            <a:off x="409845" y="3944595"/>
            <a:ext cx="3165376" cy="330584"/>
            <a:chOff x="58624" y="1488143"/>
            <a:chExt cx="1441699" cy="363406"/>
          </a:xfrm>
        </p:grpSpPr>
        <p:sp>
          <p:nvSpPr>
            <p:cNvPr id="312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3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융합 빅데이터 센터</a:t>
              </a:r>
              <a:r>
                <a:rPr lang="en-US" altLang="ko-KR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가칭</a:t>
              </a:r>
              <a:r>
                <a:rPr lang="en-US" altLang="ko-KR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구축</a:t>
              </a:r>
            </a:p>
          </p:txBody>
        </p:sp>
      </p:grpSp>
      <p:grpSp>
        <p:nvGrpSpPr>
          <p:cNvPr id="309" name="그룹 308"/>
          <p:cNvGrpSpPr/>
          <p:nvPr/>
        </p:nvGrpSpPr>
        <p:grpSpPr>
          <a:xfrm>
            <a:off x="437112" y="3989441"/>
            <a:ext cx="249570" cy="246069"/>
            <a:chOff x="818649" y="1405861"/>
            <a:chExt cx="286828" cy="307093"/>
          </a:xfrm>
        </p:grpSpPr>
        <p:sp>
          <p:nvSpPr>
            <p:cNvPr id="310" name="타원 309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1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15" name="그룹 314"/>
          <p:cNvGrpSpPr/>
          <p:nvPr/>
        </p:nvGrpSpPr>
        <p:grpSpPr>
          <a:xfrm>
            <a:off x="409845" y="4424280"/>
            <a:ext cx="3165376" cy="330584"/>
            <a:chOff x="58624" y="1488143"/>
            <a:chExt cx="1441699" cy="363406"/>
          </a:xfrm>
        </p:grpSpPr>
        <p:sp>
          <p:nvSpPr>
            <p:cNvPr id="319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0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제공 관련 법제도 개선</a:t>
              </a:r>
            </a:p>
          </p:txBody>
        </p:sp>
      </p:grpSp>
      <p:grpSp>
        <p:nvGrpSpPr>
          <p:cNvPr id="316" name="그룹 315"/>
          <p:cNvGrpSpPr/>
          <p:nvPr/>
        </p:nvGrpSpPr>
        <p:grpSpPr>
          <a:xfrm>
            <a:off x="437112" y="4469126"/>
            <a:ext cx="249570" cy="246069"/>
            <a:chOff x="818649" y="1405861"/>
            <a:chExt cx="286828" cy="307093"/>
          </a:xfrm>
        </p:grpSpPr>
        <p:sp>
          <p:nvSpPr>
            <p:cNvPr id="317" name="타원 316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8" name="제목 7"/>
            <p:cNvSpPr txBox="1">
              <a:spLocks/>
            </p:cNvSpPr>
            <p:nvPr/>
          </p:nvSpPr>
          <p:spPr>
            <a:xfrm>
              <a:off x="832322" y="1437422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7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22" name="그룹 321"/>
          <p:cNvGrpSpPr/>
          <p:nvPr/>
        </p:nvGrpSpPr>
        <p:grpSpPr>
          <a:xfrm>
            <a:off x="409845" y="4903966"/>
            <a:ext cx="3165376" cy="330584"/>
            <a:chOff x="58624" y="1488143"/>
            <a:chExt cx="1441699" cy="363406"/>
          </a:xfrm>
        </p:grpSpPr>
        <p:sp>
          <p:nvSpPr>
            <p:cNvPr id="326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7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지능형 환경감시를 </a:t>
              </a:r>
              <a:r>
                <a:rPr lang="ko-KR" altLang="en-US" sz="1200" b="1" kern="0" spc="-10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통한 </a:t>
              </a:r>
              <a:r>
                <a:rPr lang="ko-KR" altLang="en-US" sz="1200" b="1" kern="0" spc="-100" smtClea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환경오염 </a:t>
              </a:r>
              <a:r>
                <a:rPr lang="ko-KR" altLang="en-US" sz="1200" b="1" kern="0" spc="-100" dirty="0" smtClea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사전예방 </a:t>
              </a: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대응</a:t>
              </a:r>
            </a:p>
          </p:txBody>
        </p:sp>
      </p:grpSp>
      <p:grpSp>
        <p:nvGrpSpPr>
          <p:cNvPr id="323" name="그룹 322"/>
          <p:cNvGrpSpPr/>
          <p:nvPr/>
        </p:nvGrpSpPr>
        <p:grpSpPr>
          <a:xfrm>
            <a:off x="437112" y="4948812"/>
            <a:ext cx="249570" cy="246069"/>
            <a:chOff x="818649" y="1405861"/>
            <a:chExt cx="286828" cy="307093"/>
          </a:xfrm>
        </p:grpSpPr>
        <p:sp>
          <p:nvSpPr>
            <p:cNvPr id="324" name="타원 323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5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29" name="그룹 328"/>
          <p:cNvGrpSpPr/>
          <p:nvPr/>
        </p:nvGrpSpPr>
        <p:grpSpPr>
          <a:xfrm>
            <a:off x="409845" y="5383651"/>
            <a:ext cx="3165376" cy="330584"/>
            <a:chOff x="58624" y="1488143"/>
            <a:chExt cx="1441699" cy="363406"/>
          </a:xfrm>
        </p:grpSpPr>
        <p:sp>
          <p:nvSpPr>
            <p:cNvPr id="333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4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4"/>
              <a:ext cx="1229356" cy="186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공통 인프라 분석고도화 및 예측기반 마련</a:t>
              </a:r>
            </a:p>
          </p:txBody>
        </p:sp>
      </p:grpSp>
      <p:grpSp>
        <p:nvGrpSpPr>
          <p:cNvPr id="330" name="그룹 329"/>
          <p:cNvGrpSpPr/>
          <p:nvPr/>
        </p:nvGrpSpPr>
        <p:grpSpPr>
          <a:xfrm>
            <a:off x="437112" y="5428497"/>
            <a:ext cx="249570" cy="246069"/>
            <a:chOff x="818649" y="1405861"/>
            <a:chExt cx="286828" cy="307093"/>
          </a:xfrm>
        </p:grpSpPr>
        <p:sp>
          <p:nvSpPr>
            <p:cNvPr id="331" name="타원 330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2" name="제목 7"/>
            <p:cNvSpPr txBox="1">
              <a:spLocks/>
            </p:cNvSpPr>
            <p:nvPr/>
          </p:nvSpPr>
          <p:spPr>
            <a:xfrm>
              <a:off x="832322" y="1437420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9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409845" y="5863341"/>
            <a:ext cx="3165376" cy="330584"/>
            <a:chOff x="58624" y="1488143"/>
            <a:chExt cx="1441699" cy="363406"/>
          </a:xfrm>
        </p:grpSpPr>
        <p:sp>
          <p:nvSpPr>
            <p:cNvPr id="340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1" name="Text Box 81"/>
            <p:cNvSpPr txBox="1">
              <a:spLocks noChangeArrowheads="1"/>
            </p:cNvSpPr>
            <p:nvPr/>
          </p:nvSpPr>
          <p:spPr bwMode="auto">
            <a:xfrm flipH="1">
              <a:off x="197073" y="1570160"/>
              <a:ext cx="1229356" cy="2017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연동 및 표준전송체계 구축</a:t>
              </a:r>
            </a:p>
          </p:txBody>
        </p:sp>
      </p:grpSp>
      <p:grpSp>
        <p:nvGrpSpPr>
          <p:cNvPr id="337" name="그룹 336"/>
          <p:cNvGrpSpPr/>
          <p:nvPr/>
        </p:nvGrpSpPr>
        <p:grpSpPr>
          <a:xfrm>
            <a:off x="437112" y="5908187"/>
            <a:ext cx="249570" cy="246069"/>
            <a:chOff x="818649" y="1405861"/>
            <a:chExt cx="286828" cy="307093"/>
          </a:xfrm>
        </p:grpSpPr>
        <p:sp>
          <p:nvSpPr>
            <p:cNvPr id="338" name="타원 337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9" name="제목 7"/>
            <p:cNvSpPr txBox="1">
              <a:spLocks/>
            </p:cNvSpPr>
            <p:nvPr/>
          </p:nvSpPr>
          <p:spPr>
            <a:xfrm>
              <a:off x="832322" y="1437422"/>
              <a:ext cx="245519" cy="23046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42" name="직선 연결선 341"/>
          <p:cNvCxnSpPr/>
          <p:nvPr/>
        </p:nvCxnSpPr>
        <p:spPr>
          <a:xfrm>
            <a:off x="3668508" y="1903010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3" name="직선 연결선 342"/>
          <p:cNvCxnSpPr/>
          <p:nvPr/>
        </p:nvCxnSpPr>
        <p:spPr>
          <a:xfrm>
            <a:off x="3668508" y="2381521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4" name="직선 연결선 343"/>
          <p:cNvCxnSpPr/>
          <p:nvPr/>
        </p:nvCxnSpPr>
        <p:spPr>
          <a:xfrm>
            <a:off x="3668508" y="2860032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5" name="직선 연결선 344"/>
          <p:cNvCxnSpPr/>
          <p:nvPr/>
        </p:nvCxnSpPr>
        <p:spPr>
          <a:xfrm>
            <a:off x="3668508" y="3338543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6" name="직선 연결선 345"/>
          <p:cNvCxnSpPr/>
          <p:nvPr/>
        </p:nvCxnSpPr>
        <p:spPr>
          <a:xfrm>
            <a:off x="3668508" y="3817054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7" name="직선 연결선 346"/>
          <p:cNvCxnSpPr/>
          <p:nvPr/>
        </p:nvCxnSpPr>
        <p:spPr>
          <a:xfrm>
            <a:off x="3668508" y="4295565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8" name="직선 연결선 347"/>
          <p:cNvCxnSpPr/>
          <p:nvPr/>
        </p:nvCxnSpPr>
        <p:spPr>
          <a:xfrm>
            <a:off x="3668508" y="4774077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49" name="직선 연결선 348"/>
          <p:cNvCxnSpPr/>
          <p:nvPr/>
        </p:nvCxnSpPr>
        <p:spPr>
          <a:xfrm>
            <a:off x="3668508" y="5252588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50" name="직선 연결선 349"/>
          <p:cNvCxnSpPr/>
          <p:nvPr/>
        </p:nvCxnSpPr>
        <p:spPr>
          <a:xfrm>
            <a:off x="3668508" y="5731099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51" name="직선 연결선 350"/>
          <p:cNvCxnSpPr/>
          <p:nvPr/>
        </p:nvCxnSpPr>
        <p:spPr>
          <a:xfrm>
            <a:off x="3668508" y="6209607"/>
            <a:ext cx="57613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grpSp>
        <p:nvGrpSpPr>
          <p:cNvPr id="352" name="그룹 351"/>
          <p:cNvGrpSpPr/>
          <p:nvPr/>
        </p:nvGrpSpPr>
        <p:grpSpPr>
          <a:xfrm>
            <a:off x="4836877" y="1221972"/>
            <a:ext cx="1149168" cy="229241"/>
            <a:chOff x="2622333" y="1234737"/>
            <a:chExt cx="2159474" cy="252000"/>
          </a:xfrm>
        </p:grpSpPr>
        <p:sp>
          <p:nvSpPr>
            <p:cNvPr id="353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2019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4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55" name="그룹 354"/>
          <p:cNvGrpSpPr/>
          <p:nvPr/>
        </p:nvGrpSpPr>
        <p:grpSpPr>
          <a:xfrm>
            <a:off x="6011900" y="1221972"/>
            <a:ext cx="1149168" cy="229241"/>
            <a:chOff x="2622333" y="1234737"/>
            <a:chExt cx="2159474" cy="252000"/>
          </a:xfrm>
        </p:grpSpPr>
        <p:sp>
          <p:nvSpPr>
            <p:cNvPr id="356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7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58" name="그룹 357"/>
          <p:cNvGrpSpPr/>
          <p:nvPr/>
        </p:nvGrpSpPr>
        <p:grpSpPr>
          <a:xfrm>
            <a:off x="7186544" y="1221972"/>
            <a:ext cx="1149168" cy="229241"/>
            <a:chOff x="2622333" y="1234737"/>
            <a:chExt cx="2159474" cy="252000"/>
          </a:xfrm>
        </p:grpSpPr>
        <p:sp>
          <p:nvSpPr>
            <p:cNvPr id="359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2021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0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Ⅳ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61" name="그룹 360"/>
          <p:cNvGrpSpPr/>
          <p:nvPr/>
        </p:nvGrpSpPr>
        <p:grpSpPr>
          <a:xfrm>
            <a:off x="8368906" y="1221972"/>
            <a:ext cx="1149168" cy="229241"/>
            <a:chOff x="2622333" y="1234737"/>
            <a:chExt cx="2159474" cy="252000"/>
          </a:xfrm>
        </p:grpSpPr>
        <p:sp>
          <p:nvSpPr>
            <p:cNvPr id="362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2022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3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Ⅴ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4040483" y="1592244"/>
            <a:ext cx="516488" cy="270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고도화</a:t>
            </a: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65" name="그룹 364"/>
          <p:cNvGrpSpPr/>
          <p:nvPr/>
        </p:nvGrpSpPr>
        <p:grpSpPr>
          <a:xfrm>
            <a:off x="3872842" y="1538979"/>
            <a:ext cx="911506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66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68" name="그룹 367"/>
          <p:cNvGrpSpPr/>
          <p:nvPr/>
        </p:nvGrpSpPr>
        <p:grpSpPr>
          <a:xfrm>
            <a:off x="3872842" y="2047659"/>
            <a:ext cx="928832" cy="250514"/>
            <a:chOff x="5210060" y="1769016"/>
            <a:chExt cx="888078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69" name="Rectangle 309"/>
            <p:cNvSpPr>
              <a:spLocks noChangeArrowheads="1"/>
            </p:cNvSpPr>
            <p:nvPr/>
          </p:nvSpPr>
          <p:spPr bwMode="auto">
            <a:xfrm rot="10800000" flipH="1">
              <a:off x="5226627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>
              <a:off x="521006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3872842" y="2537458"/>
            <a:ext cx="911506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72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3" name="직사각형 372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74" name="그룹 373"/>
          <p:cNvGrpSpPr/>
          <p:nvPr/>
        </p:nvGrpSpPr>
        <p:grpSpPr>
          <a:xfrm>
            <a:off x="3872842" y="3006438"/>
            <a:ext cx="911506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75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6" name="직사각형 375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77" name="그룹 376"/>
          <p:cNvGrpSpPr/>
          <p:nvPr/>
        </p:nvGrpSpPr>
        <p:grpSpPr>
          <a:xfrm>
            <a:off x="3873511" y="3497513"/>
            <a:ext cx="911506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78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80" name="Rectangle 309"/>
          <p:cNvSpPr>
            <a:spLocks noChangeArrowheads="1"/>
          </p:cNvSpPr>
          <p:nvPr/>
        </p:nvSpPr>
        <p:spPr bwMode="auto">
          <a:xfrm rot="10800000" flipH="1">
            <a:off x="3887153" y="3954958"/>
            <a:ext cx="3225325" cy="250514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81" name="그룹 380"/>
          <p:cNvGrpSpPr/>
          <p:nvPr/>
        </p:nvGrpSpPr>
        <p:grpSpPr>
          <a:xfrm>
            <a:off x="3868734" y="4443560"/>
            <a:ext cx="911506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82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4" name="그룹 383"/>
          <p:cNvGrpSpPr/>
          <p:nvPr/>
        </p:nvGrpSpPr>
        <p:grpSpPr>
          <a:xfrm>
            <a:off x="3865189" y="4920628"/>
            <a:ext cx="911506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85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7" name="그룹 386"/>
          <p:cNvGrpSpPr/>
          <p:nvPr/>
        </p:nvGrpSpPr>
        <p:grpSpPr>
          <a:xfrm>
            <a:off x="5037511" y="5353808"/>
            <a:ext cx="2065307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88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90" name="그룹 389"/>
          <p:cNvGrpSpPr/>
          <p:nvPr/>
        </p:nvGrpSpPr>
        <p:grpSpPr>
          <a:xfrm>
            <a:off x="5044060" y="5853943"/>
            <a:ext cx="2065307" cy="250514"/>
            <a:chOff x="6349740" y="1769016"/>
            <a:chExt cx="871512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391" name="Rectangle 309"/>
            <p:cNvSpPr>
              <a:spLocks noChangeArrowheads="1"/>
            </p:cNvSpPr>
            <p:nvPr/>
          </p:nvSpPr>
          <p:spPr bwMode="auto">
            <a:xfrm rot="10800000" flipH="1">
              <a:off x="6349741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634974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1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0" y="2924944"/>
            <a:ext cx="9914173" cy="707886"/>
            <a:chOff x="-8173" y="2022972"/>
            <a:chExt cx="9920758" cy="70788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-8173" y="2397820"/>
              <a:ext cx="9920758" cy="0"/>
            </a:xfrm>
            <a:prstGeom prst="line">
              <a:avLst/>
            </a:prstGeom>
            <a:ln w="38100" cap="rnd">
              <a:gradFill flip="none" rotWithShape="1">
                <a:gsLst>
                  <a:gs pos="5000">
                    <a:schemeClr val="accent1">
                      <a:tint val="66000"/>
                      <a:satMod val="160000"/>
                      <a:alpha val="0"/>
                    </a:schemeClr>
                  </a:gs>
                  <a:gs pos="70000">
                    <a:srgbClr val="55BEF8"/>
                  </a:gs>
                  <a:gs pos="30000">
                    <a:srgbClr val="01A5FA"/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797536" y="2022972"/>
              <a:ext cx="2528332" cy="707886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I. </a:t>
              </a:r>
              <a:r>
                <a:rPr kumimoji="1" lang="ko-KR" altLang="en-US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2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09847" y="388446"/>
            <a:ext cx="28200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4.3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 로드맵 </a:t>
            </a:r>
            <a:r>
              <a:rPr lang="en-US" altLang="ko-KR" sz="2600" b="1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(2/3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grpSp>
        <p:nvGrpSpPr>
          <p:cNvPr id="501" name="그룹 500"/>
          <p:cNvGrpSpPr/>
          <p:nvPr/>
        </p:nvGrpSpPr>
        <p:grpSpPr>
          <a:xfrm>
            <a:off x="418128" y="1553951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505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6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융합체계 구축</a:t>
              </a:r>
            </a:p>
          </p:txBody>
        </p:sp>
      </p:grpSp>
      <p:grpSp>
        <p:nvGrpSpPr>
          <p:cNvPr id="502" name="그룹 501"/>
          <p:cNvGrpSpPr/>
          <p:nvPr/>
        </p:nvGrpSpPr>
        <p:grpSpPr>
          <a:xfrm>
            <a:off x="407325" y="1601093"/>
            <a:ext cx="248888" cy="245670"/>
            <a:chOff x="818649" y="1405861"/>
            <a:chExt cx="286828" cy="307093"/>
          </a:xfrm>
        </p:grpSpPr>
        <p:sp>
          <p:nvSpPr>
            <p:cNvPr id="503" name="타원 502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4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11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95" name="그룹 494"/>
          <p:cNvGrpSpPr/>
          <p:nvPr/>
        </p:nvGrpSpPr>
        <p:grpSpPr>
          <a:xfrm>
            <a:off x="418128" y="2032857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99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0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200" b="1" kern="0" spc="-100" dirty="0" err="1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마이닝</a:t>
              </a: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및 식별체계 구축</a:t>
              </a:r>
            </a:p>
          </p:txBody>
        </p:sp>
      </p:grpSp>
      <p:grpSp>
        <p:nvGrpSpPr>
          <p:cNvPr id="496" name="그룹 495"/>
          <p:cNvGrpSpPr/>
          <p:nvPr/>
        </p:nvGrpSpPr>
        <p:grpSpPr>
          <a:xfrm>
            <a:off x="407325" y="2079999"/>
            <a:ext cx="248888" cy="245670"/>
            <a:chOff x="818649" y="1405861"/>
            <a:chExt cx="286828" cy="307093"/>
          </a:xfrm>
        </p:grpSpPr>
        <p:sp>
          <p:nvSpPr>
            <p:cNvPr id="497" name="타원 496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8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12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89" name="그룹 488"/>
          <p:cNvGrpSpPr/>
          <p:nvPr/>
        </p:nvGrpSpPr>
        <p:grpSpPr>
          <a:xfrm>
            <a:off x="418128" y="2511762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93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4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0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 및 연구활동 지원체계 구축</a:t>
              </a:r>
              <a:endPara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90" name="그룹 489"/>
          <p:cNvGrpSpPr/>
          <p:nvPr/>
        </p:nvGrpSpPr>
        <p:grpSpPr>
          <a:xfrm>
            <a:off x="407325" y="2558904"/>
            <a:ext cx="248888" cy="245670"/>
            <a:chOff x="818649" y="1405861"/>
            <a:chExt cx="286828" cy="307093"/>
          </a:xfrm>
        </p:grpSpPr>
        <p:sp>
          <p:nvSpPr>
            <p:cNvPr id="491" name="타원 490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2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13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83" name="그룹 482"/>
          <p:cNvGrpSpPr/>
          <p:nvPr/>
        </p:nvGrpSpPr>
        <p:grpSpPr>
          <a:xfrm>
            <a:off x="418128" y="2990668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87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8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빅데이터를 활용한 유해화학물질 환경감시 추적 서비스</a:t>
              </a:r>
              <a:endParaRPr lang="ko-KR" altLang="en-US" sz="1200" b="1" kern="0" spc="-10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84" name="그룹 483"/>
          <p:cNvGrpSpPr/>
          <p:nvPr/>
        </p:nvGrpSpPr>
        <p:grpSpPr>
          <a:xfrm>
            <a:off x="407325" y="3037810"/>
            <a:ext cx="248888" cy="245670"/>
            <a:chOff x="818649" y="1405861"/>
            <a:chExt cx="286828" cy="307093"/>
          </a:xfrm>
        </p:grpSpPr>
        <p:sp>
          <p:nvSpPr>
            <p:cNvPr id="485" name="타원 484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6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14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77" name="그룹 476"/>
          <p:cNvGrpSpPr/>
          <p:nvPr/>
        </p:nvGrpSpPr>
        <p:grpSpPr>
          <a:xfrm>
            <a:off x="418128" y="3469573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81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2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dirty="0" err="1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메쉬업</a:t>
              </a:r>
              <a:r>
                <a:rPr lang="ko-KR" altLang="en-US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기술을 활용한 사용자 </a:t>
              </a:r>
              <a:r>
                <a:rPr lang="ko-KR" altLang="en-US" sz="1200" b="1" ker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위치 </a:t>
              </a:r>
              <a:r>
                <a:rPr lang="ko-KR" altLang="en-US" sz="1200" b="1" kern="0" smtClea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기반의</a:t>
              </a:r>
              <a:r>
                <a:rPr lang="en-US" altLang="ko-KR" sz="1200" b="1" kern="0" smtClea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b="1" kern="0" smtClea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kern="0" smtClean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K-</a:t>
              </a:r>
              <a:r>
                <a:rPr lang="ko-KR" altLang="en-US" sz="1200" b="1" kern="0" dirty="0" err="1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에코맵</a:t>
              </a:r>
              <a:r>
                <a:rPr lang="ko-KR" altLang="en-US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서비스</a:t>
              </a:r>
              <a:endParaRPr lang="ko-KR" altLang="en-US" sz="1200" b="1" kern="0" spc="-10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78" name="그룹 477"/>
          <p:cNvGrpSpPr/>
          <p:nvPr/>
        </p:nvGrpSpPr>
        <p:grpSpPr>
          <a:xfrm>
            <a:off x="407325" y="3516715"/>
            <a:ext cx="248888" cy="245670"/>
            <a:chOff x="818649" y="1405861"/>
            <a:chExt cx="286828" cy="307093"/>
          </a:xfrm>
        </p:grpSpPr>
        <p:sp>
          <p:nvSpPr>
            <p:cNvPr id="479" name="타원 478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0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15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71" name="그룹 470"/>
          <p:cNvGrpSpPr/>
          <p:nvPr/>
        </p:nvGrpSpPr>
        <p:grpSpPr>
          <a:xfrm>
            <a:off x="418128" y="3957027"/>
            <a:ext cx="3166720" cy="330047"/>
            <a:chOff x="58624" y="1488143"/>
            <a:chExt cx="1446266" cy="363406"/>
          </a:xfrm>
          <a:solidFill>
            <a:schemeClr val="bg1">
              <a:lumMod val="85000"/>
            </a:schemeClr>
          </a:solidFill>
        </p:grpSpPr>
        <p:sp>
          <p:nvSpPr>
            <p:cNvPr id="475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6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307817" cy="198169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 수질오염 감시와 수질예보정보 제공 서비스</a:t>
              </a:r>
              <a:endParaRPr lang="ko-KR" altLang="en-US" sz="1200" b="1" kern="0" spc="-10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407325" y="4004169"/>
            <a:ext cx="248888" cy="245670"/>
            <a:chOff x="818649" y="1405861"/>
            <a:chExt cx="286828" cy="307093"/>
          </a:xfrm>
        </p:grpSpPr>
        <p:sp>
          <p:nvSpPr>
            <p:cNvPr id="473" name="타원 472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4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16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65" name="그룹 464"/>
          <p:cNvGrpSpPr/>
          <p:nvPr/>
        </p:nvGrpSpPr>
        <p:grpSpPr>
          <a:xfrm>
            <a:off x="418128" y="4435932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69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0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4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en-US" altLang="ko-KR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</a:t>
              </a:r>
              <a:r>
                <a:rPr lang="ko-KR" altLang="en-US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기반의 환경영향평가 최적입지 분석 서비스</a:t>
              </a:r>
              <a:endParaRPr lang="ko-KR" altLang="en-US" sz="1200" b="1" kern="0" spc="-10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66" name="그룹 465"/>
          <p:cNvGrpSpPr/>
          <p:nvPr/>
        </p:nvGrpSpPr>
        <p:grpSpPr>
          <a:xfrm>
            <a:off x="407325" y="4483074"/>
            <a:ext cx="248888" cy="245670"/>
            <a:chOff x="818649" y="1405861"/>
            <a:chExt cx="286828" cy="307093"/>
          </a:xfrm>
        </p:grpSpPr>
        <p:sp>
          <p:nvSpPr>
            <p:cNvPr id="467" name="타원 466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8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17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59" name="그룹 458"/>
          <p:cNvGrpSpPr/>
          <p:nvPr/>
        </p:nvGrpSpPr>
        <p:grpSpPr>
          <a:xfrm>
            <a:off x="418128" y="4914841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63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4" name="Text Box 81"/>
            <p:cNvSpPr txBox="1">
              <a:spLocks noChangeArrowheads="1"/>
            </p:cNvSpPr>
            <p:nvPr/>
          </p:nvSpPr>
          <p:spPr bwMode="auto">
            <a:xfrm flipH="1">
              <a:off x="197073" y="1570160"/>
              <a:ext cx="1229356" cy="20173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공통 인프라 </a:t>
              </a:r>
              <a:r>
                <a:rPr lang="ko-KR" altLang="en-US" sz="1200" b="1" kern="0" spc="-100" dirty="0" err="1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모바일</a:t>
              </a: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서비스체계 구축</a:t>
              </a:r>
            </a:p>
          </p:txBody>
        </p:sp>
      </p:grpSp>
      <p:grpSp>
        <p:nvGrpSpPr>
          <p:cNvPr id="460" name="그룹 459"/>
          <p:cNvGrpSpPr/>
          <p:nvPr/>
        </p:nvGrpSpPr>
        <p:grpSpPr>
          <a:xfrm>
            <a:off x="407325" y="4961983"/>
            <a:ext cx="248888" cy="245670"/>
            <a:chOff x="818649" y="1405861"/>
            <a:chExt cx="286828" cy="307093"/>
          </a:xfrm>
        </p:grpSpPr>
        <p:sp>
          <p:nvSpPr>
            <p:cNvPr id="461" name="타원 460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2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18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409" name="직선 연결선 408"/>
          <p:cNvCxnSpPr/>
          <p:nvPr/>
        </p:nvCxnSpPr>
        <p:spPr>
          <a:xfrm>
            <a:off x="3667880" y="1910214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0" name="직선 연결선 409"/>
          <p:cNvCxnSpPr/>
          <p:nvPr/>
        </p:nvCxnSpPr>
        <p:spPr>
          <a:xfrm>
            <a:off x="3667880" y="2387947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1" name="직선 연결선 410"/>
          <p:cNvCxnSpPr/>
          <p:nvPr/>
        </p:nvCxnSpPr>
        <p:spPr>
          <a:xfrm>
            <a:off x="3667880" y="2865680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2" name="직선 연결선 411"/>
          <p:cNvCxnSpPr/>
          <p:nvPr/>
        </p:nvCxnSpPr>
        <p:spPr>
          <a:xfrm>
            <a:off x="3667880" y="3343413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3" name="직선 연결선 412"/>
          <p:cNvCxnSpPr/>
          <p:nvPr/>
        </p:nvCxnSpPr>
        <p:spPr>
          <a:xfrm>
            <a:off x="3667880" y="3827348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4" name="직선 연결선 413"/>
          <p:cNvCxnSpPr/>
          <p:nvPr/>
        </p:nvCxnSpPr>
        <p:spPr>
          <a:xfrm>
            <a:off x="3667880" y="4305081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5" name="직선 연결선 414"/>
          <p:cNvCxnSpPr/>
          <p:nvPr/>
        </p:nvCxnSpPr>
        <p:spPr>
          <a:xfrm>
            <a:off x="3667880" y="4782814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16" name="직선 연결선 415"/>
          <p:cNvCxnSpPr/>
          <p:nvPr/>
        </p:nvCxnSpPr>
        <p:spPr>
          <a:xfrm>
            <a:off x="3667880" y="5260544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sp>
        <p:nvSpPr>
          <p:cNvPr id="417" name="직사각형 416"/>
          <p:cNvSpPr/>
          <p:nvPr/>
        </p:nvSpPr>
        <p:spPr>
          <a:xfrm>
            <a:off x="4042940" y="1599954"/>
            <a:ext cx="506870" cy="270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고도화</a:t>
            </a: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8" name="직사각형 417"/>
          <p:cNvSpPr/>
          <p:nvPr/>
        </p:nvSpPr>
        <p:spPr>
          <a:xfrm>
            <a:off x="3902522" y="2028441"/>
            <a:ext cx="769165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9" name="직사각형 418"/>
          <p:cNvSpPr/>
          <p:nvPr/>
        </p:nvSpPr>
        <p:spPr>
          <a:xfrm>
            <a:off x="7363761" y="1548920"/>
            <a:ext cx="1734360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0" name="직사각형 419"/>
          <p:cNvSpPr/>
          <p:nvPr/>
        </p:nvSpPr>
        <p:spPr>
          <a:xfrm>
            <a:off x="5091226" y="2512854"/>
            <a:ext cx="1683822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1" name="직사각형 420"/>
          <p:cNvSpPr/>
          <p:nvPr/>
        </p:nvSpPr>
        <p:spPr>
          <a:xfrm>
            <a:off x="7363764" y="2990583"/>
            <a:ext cx="1702006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3902520" y="3467346"/>
            <a:ext cx="2721660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3902522" y="3948053"/>
            <a:ext cx="769165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4" name="직사각형 423"/>
          <p:cNvSpPr/>
          <p:nvPr/>
        </p:nvSpPr>
        <p:spPr>
          <a:xfrm>
            <a:off x="3902522" y="4425786"/>
            <a:ext cx="769165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5" name="직사각형 424"/>
          <p:cNvSpPr/>
          <p:nvPr/>
        </p:nvSpPr>
        <p:spPr>
          <a:xfrm>
            <a:off x="6210017" y="5847302"/>
            <a:ext cx="769165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26" name="그룹 425"/>
          <p:cNvGrpSpPr/>
          <p:nvPr/>
        </p:nvGrpSpPr>
        <p:grpSpPr>
          <a:xfrm>
            <a:off x="3661244" y="1230284"/>
            <a:ext cx="1146026" cy="228868"/>
            <a:chOff x="2622333" y="1234737"/>
            <a:chExt cx="2159474" cy="252000"/>
          </a:xfrm>
        </p:grpSpPr>
        <p:sp>
          <p:nvSpPr>
            <p:cNvPr id="457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2018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8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>
            <a:off x="4833054" y="1230284"/>
            <a:ext cx="1146026" cy="228868"/>
            <a:chOff x="2622333" y="1234737"/>
            <a:chExt cx="2159474" cy="252000"/>
          </a:xfrm>
        </p:grpSpPr>
        <p:sp>
          <p:nvSpPr>
            <p:cNvPr id="455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2019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6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8" name="그룹 427"/>
          <p:cNvGrpSpPr/>
          <p:nvPr/>
        </p:nvGrpSpPr>
        <p:grpSpPr>
          <a:xfrm>
            <a:off x="6004863" y="1230284"/>
            <a:ext cx="1146026" cy="228868"/>
            <a:chOff x="2622333" y="1234737"/>
            <a:chExt cx="2159474" cy="252000"/>
          </a:xfrm>
        </p:grpSpPr>
        <p:sp>
          <p:nvSpPr>
            <p:cNvPr id="453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4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9" name="그룹 428"/>
          <p:cNvGrpSpPr/>
          <p:nvPr/>
        </p:nvGrpSpPr>
        <p:grpSpPr>
          <a:xfrm>
            <a:off x="7176294" y="1230284"/>
            <a:ext cx="1146026" cy="228868"/>
            <a:chOff x="2622333" y="1234737"/>
            <a:chExt cx="2159474" cy="252000"/>
          </a:xfrm>
        </p:grpSpPr>
        <p:sp>
          <p:nvSpPr>
            <p:cNvPr id="451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2021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2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Ⅳ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>
            <a:off x="8355422" y="1230284"/>
            <a:ext cx="1146026" cy="228868"/>
            <a:chOff x="2622333" y="1234737"/>
            <a:chExt cx="2159474" cy="252000"/>
          </a:xfrm>
        </p:grpSpPr>
        <p:sp>
          <p:nvSpPr>
            <p:cNvPr id="449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2022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0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Ⅴ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43" name="그룹 442"/>
          <p:cNvGrpSpPr/>
          <p:nvPr/>
        </p:nvGrpSpPr>
        <p:grpSpPr>
          <a:xfrm>
            <a:off x="418128" y="5367299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47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8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관련기관 연계 표준전송체계 구축</a:t>
              </a:r>
            </a:p>
          </p:txBody>
        </p:sp>
      </p:grpSp>
      <p:grpSp>
        <p:nvGrpSpPr>
          <p:cNvPr id="444" name="그룹 443"/>
          <p:cNvGrpSpPr/>
          <p:nvPr/>
        </p:nvGrpSpPr>
        <p:grpSpPr>
          <a:xfrm>
            <a:off x="407325" y="5414441"/>
            <a:ext cx="248888" cy="245670"/>
            <a:chOff x="818649" y="1405861"/>
            <a:chExt cx="286828" cy="307093"/>
          </a:xfrm>
        </p:grpSpPr>
        <p:sp>
          <p:nvSpPr>
            <p:cNvPr id="445" name="타원 444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6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19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37" name="그룹 436"/>
          <p:cNvGrpSpPr/>
          <p:nvPr/>
        </p:nvGrpSpPr>
        <p:grpSpPr>
          <a:xfrm>
            <a:off x="418128" y="5846204"/>
            <a:ext cx="3156720" cy="330047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41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2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 중심의 분석환경 구축</a:t>
              </a:r>
            </a:p>
          </p:txBody>
        </p:sp>
      </p:grpSp>
      <p:grpSp>
        <p:nvGrpSpPr>
          <p:cNvPr id="438" name="그룹 437"/>
          <p:cNvGrpSpPr/>
          <p:nvPr/>
        </p:nvGrpSpPr>
        <p:grpSpPr>
          <a:xfrm>
            <a:off x="407325" y="5893346"/>
            <a:ext cx="248888" cy="245670"/>
            <a:chOff x="818649" y="1405861"/>
            <a:chExt cx="286828" cy="307093"/>
          </a:xfrm>
        </p:grpSpPr>
        <p:sp>
          <p:nvSpPr>
            <p:cNvPr id="439" name="타원 438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0" name="제목 7"/>
            <p:cNvSpPr txBox="1">
              <a:spLocks/>
            </p:cNvSpPr>
            <p:nvPr/>
          </p:nvSpPr>
          <p:spPr>
            <a:xfrm>
              <a:off x="832322" y="1437233"/>
              <a:ext cx="245519" cy="23083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433" name="직선 연결선 432"/>
          <p:cNvCxnSpPr/>
          <p:nvPr/>
        </p:nvCxnSpPr>
        <p:spPr>
          <a:xfrm>
            <a:off x="3667880" y="5723562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434" name="직선 연결선 433"/>
          <p:cNvCxnSpPr/>
          <p:nvPr/>
        </p:nvCxnSpPr>
        <p:spPr>
          <a:xfrm>
            <a:off x="3667880" y="6201295"/>
            <a:ext cx="5745584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sp>
        <p:nvSpPr>
          <p:cNvPr id="435" name="직사각형 434"/>
          <p:cNvSpPr/>
          <p:nvPr/>
        </p:nvSpPr>
        <p:spPr>
          <a:xfrm>
            <a:off x="5126192" y="4906679"/>
            <a:ext cx="769165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6" name="직사각형 435"/>
          <p:cNvSpPr/>
          <p:nvPr/>
        </p:nvSpPr>
        <p:spPr>
          <a:xfrm>
            <a:off x="5126193" y="5371010"/>
            <a:ext cx="769165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8" name="Rectangle 309"/>
          <p:cNvSpPr>
            <a:spLocks noChangeArrowheads="1"/>
          </p:cNvSpPr>
          <p:nvPr/>
        </p:nvSpPr>
        <p:spPr bwMode="auto">
          <a:xfrm rot="10800000" flipH="1">
            <a:off x="5024842" y="1558309"/>
            <a:ext cx="2059657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9" name="직사각형 508"/>
          <p:cNvSpPr/>
          <p:nvPr/>
        </p:nvSpPr>
        <p:spPr>
          <a:xfrm>
            <a:off x="5024840" y="1560454"/>
            <a:ext cx="1742788" cy="2479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1" name="Rectangle 309"/>
          <p:cNvSpPr>
            <a:spLocks noChangeArrowheads="1"/>
          </p:cNvSpPr>
          <p:nvPr/>
        </p:nvSpPr>
        <p:spPr bwMode="auto">
          <a:xfrm rot="10800000" flipH="1">
            <a:off x="5033140" y="2015011"/>
            <a:ext cx="2059657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2" name="직사각형 511"/>
          <p:cNvSpPr/>
          <p:nvPr/>
        </p:nvSpPr>
        <p:spPr>
          <a:xfrm>
            <a:off x="5033138" y="2017156"/>
            <a:ext cx="1742788" cy="247962"/>
          </a:xfrm>
          <a:prstGeom prst="rect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3" name="Rectangle 309"/>
          <p:cNvSpPr>
            <a:spLocks noChangeArrowheads="1"/>
          </p:cNvSpPr>
          <p:nvPr/>
        </p:nvSpPr>
        <p:spPr bwMode="auto">
          <a:xfrm rot="10800000" flipH="1">
            <a:off x="5046071" y="2510709"/>
            <a:ext cx="1989970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4" name="Rectangle 309"/>
          <p:cNvSpPr>
            <a:spLocks noChangeArrowheads="1"/>
          </p:cNvSpPr>
          <p:nvPr/>
        </p:nvSpPr>
        <p:spPr bwMode="auto">
          <a:xfrm rot="10800000" flipH="1">
            <a:off x="5060485" y="2995260"/>
            <a:ext cx="909012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5" name="Rectangle 309"/>
          <p:cNvSpPr>
            <a:spLocks noChangeArrowheads="1"/>
          </p:cNvSpPr>
          <p:nvPr/>
        </p:nvSpPr>
        <p:spPr bwMode="auto">
          <a:xfrm rot="10800000" flipH="1">
            <a:off x="5076400" y="3476187"/>
            <a:ext cx="909012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6" name="Rectangle 309"/>
          <p:cNvSpPr>
            <a:spLocks noChangeArrowheads="1"/>
          </p:cNvSpPr>
          <p:nvPr/>
        </p:nvSpPr>
        <p:spPr bwMode="auto">
          <a:xfrm rot="10800000" flipH="1">
            <a:off x="6160224" y="3936329"/>
            <a:ext cx="909012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7" name="Rectangle 309"/>
          <p:cNvSpPr>
            <a:spLocks noChangeArrowheads="1"/>
          </p:cNvSpPr>
          <p:nvPr/>
        </p:nvSpPr>
        <p:spPr bwMode="auto">
          <a:xfrm rot="10800000" flipH="1">
            <a:off x="6166755" y="4410454"/>
            <a:ext cx="909012" cy="250107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8" name="그룹 517"/>
          <p:cNvGrpSpPr/>
          <p:nvPr/>
        </p:nvGrpSpPr>
        <p:grpSpPr>
          <a:xfrm>
            <a:off x="7346483" y="4906337"/>
            <a:ext cx="2088663" cy="250107"/>
            <a:chOff x="5210060" y="1769016"/>
            <a:chExt cx="888078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519" name="Rectangle 309"/>
            <p:cNvSpPr>
              <a:spLocks noChangeArrowheads="1"/>
            </p:cNvSpPr>
            <p:nvPr/>
          </p:nvSpPr>
          <p:spPr bwMode="auto">
            <a:xfrm rot="10800000" flipH="1">
              <a:off x="5226627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0" name="직사각형 519"/>
            <p:cNvSpPr/>
            <p:nvPr/>
          </p:nvSpPr>
          <p:spPr>
            <a:xfrm>
              <a:off x="521006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21" name="그룹 520"/>
          <p:cNvGrpSpPr/>
          <p:nvPr/>
        </p:nvGrpSpPr>
        <p:grpSpPr>
          <a:xfrm>
            <a:off x="7347165" y="5367675"/>
            <a:ext cx="2088663" cy="250107"/>
            <a:chOff x="5210060" y="1769016"/>
            <a:chExt cx="888078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522" name="Rectangle 309"/>
            <p:cNvSpPr>
              <a:spLocks noChangeArrowheads="1"/>
            </p:cNvSpPr>
            <p:nvPr/>
          </p:nvSpPr>
          <p:spPr bwMode="auto">
            <a:xfrm rot="10800000" flipH="1">
              <a:off x="5226627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3" name="직사각형 522"/>
            <p:cNvSpPr/>
            <p:nvPr/>
          </p:nvSpPr>
          <p:spPr>
            <a:xfrm>
              <a:off x="521006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24" name="그룹 523"/>
          <p:cNvGrpSpPr/>
          <p:nvPr/>
        </p:nvGrpSpPr>
        <p:grpSpPr>
          <a:xfrm>
            <a:off x="7355464" y="5875071"/>
            <a:ext cx="2088663" cy="250107"/>
            <a:chOff x="5210060" y="1769016"/>
            <a:chExt cx="888078" cy="264686"/>
          </a:xfr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</p:grpSpPr>
        <p:sp>
          <p:nvSpPr>
            <p:cNvPr id="525" name="Rectangle 309"/>
            <p:cNvSpPr>
              <a:spLocks noChangeArrowheads="1"/>
            </p:cNvSpPr>
            <p:nvPr/>
          </p:nvSpPr>
          <p:spPr bwMode="auto">
            <a:xfrm rot="10800000" flipH="1">
              <a:off x="5226627" y="1769016"/>
              <a:ext cx="871511" cy="264686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6" name="직사각형 525"/>
            <p:cNvSpPr/>
            <p:nvPr/>
          </p:nvSpPr>
          <p:spPr>
            <a:xfrm>
              <a:off x="5210060" y="1771286"/>
              <a:ext cx="737433" cy="262416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1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9847" y="388446"/>
            <a:ext cx="28200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4.3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 로드맵 </a:t>
            </a:r>
            <a:r>
              <a:rPr lang="en-US" altLang="ko-KR" sz="2600" b="1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(3/3</a:t>
            </a:r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grpSp>
        <p:nvGrpSpPr>
          <p:cNvPr id="431" name="그룹 430"/>
          <p:cNvGrpSpPr/>
          <p:nvPr/>
        </p:nvGrpSpPr>
        <p:grpSpPr>
          <a:xfrm>
            <a:off x="409837" y="1592466"/>
            <a:ext cx="3163303" cy="342273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35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6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spc="-100" dirty="0" err="1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모바일</a:t>
              </a:r>
              <a:r>
                <a:rPr lang="ko-KR" altLang="en-US" sz="1200" b="1" kern="0" spc="-10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기반의 대국민 환경정보 제공체계 구축</a:t>
              </a: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399011" y="1619636"/>
            <a:ext cx="249407" cy="254770"/>
            <a:chOff x="818649" y="1405861"/>
            <a:chExt cx="286828" cy="307093"/>
          </a:xfrm>
          <a:noFill/>
        </p:grpSpPr>
        <p:sp>
          <p:nvSpPr>
            <p:cNvPr id="433" name="타원 432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grpFill/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4" name="제목 7"/>
            <p:cNvSpPr txBox="1">
              <a:spLocks/>
            </p:cNvSpPr>
            <p:nvPr/>
          </p:nvSpPr>
          <p:spPr>
            <a:xfrm>
              <a:off x="832321" y="1441356"/>
              <a:ext cx="245518" cy="222591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21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5" name="그룹 424"/>
          <p:cNvGrpSpPr/>
          <p:nvPr/>
        </p:nvGrpSpPr>
        <p:grpSpPr>
          <a:xfrm>
            <a:off x="409837" y="2089112"/>
            <a:ext cx="3163303" cy="342273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29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0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lvl="0" algn="ctr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lang="ko-KR" altLang="en-US" sz="1200" b="1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생활폐기물 불법 투기지역 예방 서비스</a:t>
              </a:r>
              <a:endParaRPr lang="ko-KR" altLang="en-US" sz="1200" b="1" kern="0" spc="-100" dirty="0"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6" name="그룹 425"/>
          <p:cNvGrpSpPr/>
          <p:nvPr/>
        </p:nvGrpSpPr>
        <p:grpSpPr>
          <a:xfrm>
            <a:off x="399011" y="2116282"/>
            <a:ext cx="249407" cy="254770"/>
            <a:chOff x="818649" y="1405861"/>
            <a:chExt cx="286828" cy="307093"/>
          </a:xfrm>
          <a:noFill/>
        </p:grpSpPr>
        <p:sp>
          <p:nvSpPr>
            <p:cNvPr id="427" name="타원 426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grpFill/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8" name="제목 7"/>
            <p:cNvSpPr txBox="1">
              <a:spLocks/>
            </p:cNvSpPr>
            <p:nvPr/>
          </p:nvSpPr>
          <p:spPr>
            <a:xfrm>
              <a:off x="832322" y="1441356"/>
              <a:ext cx="245519" cy="222591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22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19" name="그룹 418"/>
          <p:cNvGrpSpPr/>
          <p:nvPr/>
        </p:nvGrpSpPr>
        <p:grpSpPr>
          <a:xfrm>
            <a:off x="409837" y="2585758"/>
            <a:ext cx="3163303" cy="342273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23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4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폐기물 처리과정 지능형 감시 서비스</a:t>
              </a:r>
              <a:endPara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399011" y="2612928"/>
            <a:ext cx="249407" cy="254770"/>
            <a:chOff x="818649" y="1405861"/>
            <a:chExt cx="286828" cy="307093"/>
          </a:xfrm>
          <a:noFill/>
        </p:grpSpPr>
        <p:sp>
          <p:nvSpPr>
            <p:cNvPr id="421" name="타원 420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grpFill/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2" name="제목 7"/>
            <p:cNvSpPr txBox="1">
              <a:spLocks/>
            </p:cNvSpPr>
            <p:nvPr/>
          </p:nvSpPr>
          <p:spPr>
            <a:xfrm>
              <a:off x="832322" y="1441356"/>
              <a:ext cx="245519" cy="222591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23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409837" y="3082404"/>
            <a:ext cx="3163303" cy="342273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17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Ins="0"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8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303250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기반 배출영향 분석을 통한 적정 환경영향평가 협의기준 제공 서비스</a:t>
              </a:r>
              <a:endPara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14" name="그룹 413"/>
          <p:cNvGrpSpPr/>
          <p:nvPr/>
        </p:nvGrpSpPr>
        <p:grpSpPr>
          <a:xfrm>
            <a:off x="399011" y="3109574"/>
            <a:ext cx="249407" cy="254770"/>
            <a:chOff x="818649" y="1405861"/>
            <a:chExt cx="286828" cy="307093"/>
          </a:xfrm>
          <a:noFill/>
        </p:grpSpPr>
        <p:sp>
          <p:nvSpPr>
            <p:cNvPr id="415" name="타원 414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grpFill/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6" name="제목 7"/>
            <p:cNvSpPr txBox="1">
              <a:spLocks/>
            </p:cNvSpPr>
            <p:nvPr/>
          </p:nvSpPr>
          <p:spPr>
            <a:xfrm>
              <a:off x="832322" y="1441356"/>
              <a:ext cx="245519" cy="222591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24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409837" y="3579050"/>
            <a:ext cx="3163303" cy="342273"/>
            <a:chOff x="58624" y="1488143"/>
            <a:chExt cx="1441699" cy="363406"/>
          </a:xfrm>
          <a:solidFill>
            <a:schemeClr val="bg1">
              <a:lumMod val="85000"/>
            </a:schemeClr>
          </a:solidFill>
        </p:grpSpPr>
        <p:sp>
          <p:nvSpPr>
            <p:cNvPr id="411" name="AutoShape 221"/>
            <p:cNvSpPr>
              <a:spLocks noChangeArrowheads="1"/>
            </p:cNvSpPr>
            <p:nvPr/>
          </p:nvSpPr>
          <p:spPr bwMode="auto">
            <a:xfrm>
              <a:off x="58624" y="1488143"/>
              <a:ext cx="1441699" cy="363406"/>
            </a:xfrm>
            <a:prstGeom prst="roundRect">
              <a:avLst>
                <a:gd name="adj" fmla="val 16667"/>
              </a:avLst>
            </a:pr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12700"/>
                <a:bevelB w="0" h="0"/>
              </a:sp3d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2" name="Text Box 81"/>
            <p:cNvSpPr txBox="1">
              <a:spLocks noChangeArrowheads="1"/>
            </p:cNvSpPr>
            <p:nvPr/>
          </p:nvSpPr>
          <p:spPr bwMode="auto">
            <a:xfrm flipH="1">
              <a:off x="197073" y="1580725"/>
              <a:ext cx="1229356" cy="18619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0" h="12700"/>
              </a:sp3d>
            </a:bodyPr>
            <a:lstStyle/>
            <a:p>
              <a:pPr marL="0" marR="0" lvl="0" indent="0" algn="ctr" defTabSz="914400" eaLnBrk="0" fontAlgn="base" latinLnBrk="0" hangingPunct="0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답을 얻는 배출시설의 측정자료 조작감시 서비스</a:t>
              </a:r>
              <a:endParaRPr kumimoji="0" lang="ko-KR" altLang="en-US" sz="1200" b="1" i="0" u="none" strike="noStrike" kern="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08" name="그룹 407"/>
          <p:cNvGrpSpPr/>
          <p:nvPr/>
        </p:nvGrpSpPr>
        <p:grpSpPr>
          <a:xfrm>
            <a:off x="399011" y="3606220"/>
            <a:ext cx="249407" cy="254770"/>
            <a:chOff x="818649" y="1405861"/>
            <a:chExt cx="286828" cy="307093"/>
          </a:xfrm>
          <a:noFill/>
        </p:grpSpPr>
        <p:sp>
          <p:nvSpPr>
            <p:cNvPr id="409" name="타원 408"/>
            <p:cNvSpPr/>
            <p:nvPr/>
          </p:nvSpPr>
          <p:spPr>
            <a:xfrm>
              <a:off x="818649" y="1405861"/>
              <a:ext cx="286828" cy="307093"/>
            </a:xfrm>
            <a:prstGeom prst="ellipse">
              <a:avLst/>
            </a:prstGeom>
            <a:grpFill/>
            <a:ln w="28575" cap="flat" cmpd="sng" algn="ctr">
              <a:solidFill>
                <a:srgbClr val="65C0E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0" name="제목 7"/>
            <p:cNvSpPr txBox="1">
              <a:spLocks/>
            </p:cNvSpPr>
            <p:nvPr/>
          </p:nvSpPr>
          <p:spPr>
            <a:xfrm>
              <a:off x="832322" y="1441357"/>
              <a:ext cx="245519" cy="222591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>
              <a:spAutoFit/>
            </a:bodyPr>
            <a:lstStyle>
              <a:lvl1pPr algn="ctr" defTabSz="1067745" rtl="0" eaLnBrk="1" latinLnBrk="1" hangingPunct="1">
                <a:spcBef>
                  <a:spcPct val="0"/>
                </a:spcBef>
                <a:buNone/>
                <a:defRPr sz="51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106774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5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25</a:t>
              </a:r>
              <a:endPara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73" name="직선 연결선 372"/>
          <p:cNvCxnSpPr/>
          <p:nvPr/>
        </p:nvCxnSpPr>
        <p:spPr>
          <a:xfrm>
            <a:off x="3666365" y="1959494"/>
            <a:ext cx="57575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74" name="직선 연결선 373"/>
          <p:cNvCxnSpPr/>
          <p:nvPr/>
        </p:nvCxnSpPr>
        <p:spPr>
          <a:xfrm>
            <a:off x="3666365" y="2454924"/>
            <a:ext cx="57575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75" name="직선 연결선 374"/>
          <p:cNvCxnSpPr/>
          <p:nvPr/>
        </p:nvCxnSpPr>
        <p:spPr>
          <a:xfrm>
            <a:off x="3666365" y="2950354"/>
            <a:ext cx="57575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376" name="직선 연결선 375"/>
          <p:cNvCxnSpPr/>
          <p:nvPr/>
        </p:nvCxnSpPr>
        <p:spPr>
          <a:xfrm>
            <a:off x="3666365" y="3445785"/>
            <a:ext cx="5757566" cy="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sp>
        <p:nvSpPr>
          <p:cNvPr id="377" name="직사각형 376"/>
          <p:cNvSpPr/>
          <p:nvPr/>
        </p:nvSpPr>
        <p:spPr>
          <a:xfrm>
            <a:off x="8557671" y="3073376"/>
            <a:ext cx="770769" cy="2571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8" name="직사각형 377"/>
          <p:cNvSpPr/>
          <p:nvPr/>
        </p:nvSpPr>
        <p:spPr>
          <a:xfrm>
            <a:off x="6283874" y="1568692"/>
            <a:ext cx="770769" cy="2571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9" name="직사각형 378"/>
          <p:cNvSpPr/>
          <p:nvPr/>
        </p:nvSpPr>
        <p:spPr>
          <a:xfrm>
            <a:off x="8574987" y="3579715"/>
            <a:ext cx="770769" cy="2571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80" name="그룹 379"/>
          <p:cNvGrpSpPr/>
          <p:nvPr/>
        </p:nvGrpSpPr>
        <p:grpSpPr>
          <a:xfrm>
            <a:off x="3659716" y="1213658"/>
            <a:ext cx="1148416" cy="237346"/>
            <a:chOff x="2622333" y="1234737"/>
            <a:chExt cx="2159474" cy="252000"/>
          </a:xfrm>
        </p:grpSpPr>
        <p:sp>
          <p:nvSpPr>
            <p:cNvPr id="405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2018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6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4833969" y="1213658"/>
            <a:ext cx="1148416" cy="237346"/>
            <a:chOff x="2622333" y="1234737"/>
            <a:chExt cx="2159474" cy="252000"/>
          </a:xfrm>
        </p:grpSpPr>
        <p:sp>
          <p:nvSpPr>
            <p:cNvPr id="403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2019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4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2" name="그룹 381"/>
          <p:cNvGrpSpPr/>
          <p:nvPr/>
        </p:nvGrpSpPr>
        <p:grpSpPr>
          <a:xfrm>
            <a:off x="6008222" y="1213658"/>
            <a:ext cx="1148416" cy="237346"/>
            <a:chOff x="2622333" y="1234737"/>
            <a:chExt cx="2159474" cy="252000"/>
          </a:xfrm>
        </p:grpSpPr>
        <p:sp>
          <p:nvSpPr>
            <p:cNvPr id="401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2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3" name="그룹 382"/>
          <p:cNvGrpSpPr/>
          <p:nvPr/>
        </p:nvGrpSpPr>
        <p:grpSpPr>
          <a:xfrm>
            <a:off x="7182096" y="1213658"/>
            <a:ext cx="1148416" cy="237346"/>
            <a:chOff x="2622333" y="1234737"/>
            <a:chExt cx="2159474" cy="252000"/>
          </a:xfrm>
        </p:grpSpPr>
        <p:sp>
          <p:nvSpPr>
            <p:cNvPr id="399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2021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0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Ⅳ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4" name="그룹 383"/>
          <p:cNvGrpSpPr/>
          <p:nvPr/>
        </p:nvGrpSpPr>
        <p:grpSpPr>
          <a:xfrm>
            <a:off x="8363683" y="1213658"/>
            <a:ext cx="1148416" cy="237346"/>
            <a:chOff x="2622333" y="1234737"/>
            <a:chExt cx="2159474" cy="252000"/>
          </a:xfrm>
        </p:grpSpPr>
        <p:sp>
          <p:nvSpPr>
            <p:cNvPr id="397" name="AutoShape 7"/>
            <p:cNvSpPr>
              <a:spLocks noChangeArrowheads="1"/>
            </p:cNvSpPr>
            <p:nvPr/>
          </p:nvSpPr>
          <p:spPr bwMode="auto">
            <a:xfrm>
              <a:off x="2971727" y="1234737"/>
              <a:ext cx="1810080" cy="252000"/>
            </a:xfrm>
            <a:prstGeom prst="rect">
              <a:avLst/>
            </a:prstGeom>
            <a:solidFill>
              <a:srgbClr val="B0DFF2"/>
            </a:solidFill>
            <a:ln w="9525" cap="flat" cmpd="sng" algn="ctr">
              <a:solidFill>
                <a:srgbClr val="B7DEE8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2022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8" name="AutoShape 7"/>
            <p:cNvSpPr>
              <a:spLocks noChangeArrowheads="1"/>
            </p:cNvSpPr>
            <p:nvPr/>
          </p:nvSpPr>
          <p:spPr bwMode="auto">
            <a:xfrm>
              <a:off x="2622333" y="1234737"/>
              <a:ext cx="300809" cy="252000"/>
            </a:xfrm>
            <a:prstGeom prst="rect">
              <a:avLst/>
            </a:prstGeom>
            <a:solidFill>
              <a:srgbClr val="3D9CD6"/>
            </a:solidFill>
            <a:ln w="9525" cap="flat" cmpd="sng" algn="ctr">
              <a:solidFill>
                <a:srgbClr val="3D9CD6"/>
              </a:solidFill>
              <a:prstDash val="solid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4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Ⅴ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385" name="직선 연결선 384"/>
          <p:cNvCxnSpPr/>
          <p:nvPr/>
        </p:nvCxnSpPr>
        <p:spPr>
          <a:xfrm>
            <a:off x="410900" y="4038594"/>
            <a:ext cx="9013031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386" name="직선 연결선 385"/>
          <p:cNvCxnSpPr/>
          <p:nvPr/>
        </p:nvCxnSpPr>
        <p:spPr>
          <a:xfrm>
            <a:off x="407852" y="4388466"/>
            <a:ext cx="9013031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387" name="AutoShape 221"/>
          <p:cNvSpPr>
            <a:spLocks noChangeArrowheads="1"/>
          </p:cNvSpPr>
          <p:nvPr/>
        </p:nvSpPr>
        <p:spPr bwMode="auto">
          <a:xfrm>
            <a:off x="424640" y="4108302"/>
            <a:ext cx="3163303" cy="237900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소요예산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8" name="AutoShape 221"/>
          <p:cNvSpPr>
            <a:spLocks noChangeArrowheads="1"/>
          </p:cNvSpPr>
          <p:nvPr/>
        </p:nvSpPr>
        <p:spPr bwMode="auto">
          <a:xfrm>
            <a:off x="3717623" y="4099234"/>
            <a:ext cx="1116346" cy="237900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3,025</a:t>
            </a:r>
          </a:p>
        </p:txBody>
      </p:sp>
      <p:sp>
        <p:nvSpPr>
          <p:cNvPr id="389" name="AutoShape 221"/>
          <p:cNvSpPr>
            <a:spLocks noChangeArrowheads="1"/>
          </p:cNvSpPr>
          <p:nvPr/>
        </p:nvSpPr>
        <p:spPr bwMode="auto">
          <a:xfrm>
            <a:off x="4900721" y="4099234"/>
            <a:ext cx="1029038" cy="237900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3,116</a:t>
            </a:r>
          </a:p>
        </p:txBody>
      </p:sp>
      <p:sp>
        <p:nvSpPr>
          <p:cNvPr id="390" name="AutoShape 221"/>
          <p:cNvSpPr>
            <a:spLocks noChangeArrowheads="1"/>
          </p:cNvSpPr>
          <p:nvPr/>
        </p:nvSpPr>
        <p:spPr bwMode="auto">
          <a:xfrm>
            <a:off x="6084975" y="4099234"/>
            <a:ext cx="1138227" cy="237900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3,004</a:t>
            </a:r>
          </a:p>
        </p:txBody>
      </p:sp>
      <p:sp>
        <p:nvSpPr>
          <p:cNvPr id="391" name="AutoShape 221"/>
          <p:cNvSpPr>
            <a:spLocks noChangeArrowheads="1"/>
          </p:cNvSpPr>
          <p:nvPr/>
        </p:nvSpPr>
        <p:spPr bwMode="auto">
          <a:xfrm>
            <a:off x="7309739" y="4099234"/>
            <a:ext cx="1053945" cy="237900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3,866</a:t>
            </a:r>
          </a:p>
        </p:txBody>
      </p:sp>
      <p:sp>
        <p:nvSpPr>
          <p:cNvPr id="392" name="AutoShape 221"/>
          <p:cNvSpPr>
            <a:spLocks noChangeArrowheads="1"/>
          </p:cNvSpPr>
          <p:nvPr/>
        </p:nvSpPr>
        <p:spPr bwMode="auto">
          <a:xfrm>
            <a:off x="8422464" y="4099234"/>
            <a:ext cx="1034261" cy="237900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12700"/>
              <a:bevelB w="0" h="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3,046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7768113" y="4436609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Pct val="90000"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백만원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부가세 포함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5" name="직사각형 394"/>
          <p:cNvSpPr/>
          <p:nvPr/>
        </p:nvSpPr>
        <p:spPr>
          <a:xfrm>
            <a:off x="7413231" y="2579440"/>
            <a:ext cx="770769" cy="2571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6" name="직사각형 395"/>
          <p:cNvSpPr/>
          <p:nvPr/>
        </p:nvSpPr>
        <p:spPr>
          <a:xfrm>
            <a:off x="7413231" y="2082156"/>
            <a:ext cx="770769" cy="2571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7" name="Rectangle 309"/>
          <p:cNvSpPr>
            <a:spLocks noChangeArrowheads="1"/>
          </p:cNvSpPr>
          <p:nvPr/>
        </p:nvSpPr>
        <p:spPr bwMode="auto">
          <a:xfrm rot="10800000" flipH="1">
            <a:off x="7408274" y="1595159"/>
            <a:ext cx="2015655" cy="259372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8" name="Rectangle 309"/>
          <p:cNvSpPr>
            <a:spLocks noChangeArrowheads="1"/>
          </p:cNvSpPr>
          <p:nvPr/>
        </p:nvSpPr>
        <p:spPr bwMode="auto">
          <a:xfrm rot="10800000" flipH="1">
            <a:off x="7413230" y="2079932"/>
            <a:ext cx="910908" cy="259372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9" name="Rectangle 309"/>
          <p:cNvSpPr>
            <a:spLocks noChangeArrowheads="1"/>
          </p:cNvSpPr>
          <p:nvPr/>
        </p:nvSpPr>
        <p:spPr bwMode="auto">
          <a:xfrm rot="10800000" flipH="1">
            <a:off x="7415077" y="2577218"/>
            <a:ext cx="910908" cy="259372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0" name="Rectangle 309"/>
          <p:cNvSpPr>
            <a:spLocks noChangeArrowheads="1"/>
          </p:cNvSpPr>
          <p:nvPr/>
        </p:nvSpPr>
        <p:spPr bwMode="auto">
          <a:xfrm rot="10800000" flipH="1">
            <a:off x="8574986" y="3071151"/>
            <a:ext cx="910908" cy="259372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1" name="Rectangle 309"/>
          <p:cNvSpPr>
            <a:spLocks noChangeArrowheads="1"/>
          </p:cNvSpPr>
          <p:nvPr/>
        </p:nvSpPr>
        <p:spPr bwMode="auto">
          <a:xfrm rot="10800000" flipH="1">
            <a:off x="8574986" y="3577491"/>
            <a:ext cx="910908" cy="259372"/>
          </a:xfrm>
          <a:prstGeom prst="homePlate">
            <a:avLst/>
          </a:prstGeom>
          <a:gradFill>
            <a:gsLst>
              <a:gs pos="0">
                <a:srgbClr val="25B05A"/>
              </a:gs>
              <a:gs pos="100000">
                <a:srgbClr val="6FBF27"/>
              </a:gs>
            </a:gsLst>
            <a:lin ang="7800000" scaled="0"/>
          </a:gra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7" name="Picture 65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6" y="4954184"/>
            <a:ext cx="9301942" cy="13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직사각형 82"/>
          <p:cNvSpPr/>
          <p:nvPr/>
        </p:nvSpPr>
        <p:spPr>
          <a:xfrm>
            <a:off x="2649712" y="5085184"/>
            <a:ext cx="4296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2400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5</a:t>
            </a:r>
            <a:r>
              <a:rPr lang="ko-KR" altLang="en-US" sz="2400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년간 총 </a:t>
            </a:r>
            <a:r>
              <a:rPr lang="en-US" altLang="ko-KR" sz="2400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16,058 </a:t>
            </a:r>
            <a:r>
              <a:rPr lang="ko-KR" altLang="en-US" sz="2400" spc="-80">
                <a:ln w="11430">
                  <a:noFill/>
                </a:ln>
                <a:gradFill flip="none" rotWithShape="1">
                  <a:gsLst>
                    <a:gs pos="100000">
                      <a:srgbClr val="D5161D"/>
                    </a:gs>
                    <a:gs pos="45000">
                      <a:srgbClr val="EF3915"/>
                    </a:gs>
                    <a:gs pos="0">
                      <a:srgbClr val="FF7300"/>
                    </a:gs>
                  </a:gsLst>
                  <a:lin ang="5400000" scaled="0"/>
                  <a:tileRect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백만원 소요 예상 </a:t>
            </a:r>
          </a:p>
        </p:txBody>
      </p:sp>
    </p:spTree>
    <p:extLst>
      <p:ext uri="{BB962C8B-B14F-4D97-AF65-F5344CB8AC3E}">
        <p14:creationId xmlns:p14="http://schemas.microsoft.com/office/powerpoint/2010/main" val="40611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717195" y="-6652"/>
            <a:ext cx="2556285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en-US" altLang="ko-KR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4.4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 효과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9847" y="388446"/>
            <a:ext cx="33249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4.4.1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국가 및 공무원 측면</a:t>
            </a:r>
          </a:p>
        </p:txBody>
      </p:sp>
      <p:sp>
        <p:nvSpPr>
          <p:cNvPr id="69" name="Rectangle 36"/>
          <p:cNvSpPr>
            <a:spLocks noChangeArrowheads="1"/>
          </p:cNvSpPr>
          <p:nvPr/>
        </p:nvSpPr>
        <p:spPr bwMode="auto">
          <a:xfrm>
            <a:off x="2859788" y="2125297"/>
            <a:ext cx="6679485" cy="501786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/>
          <a:p>
            <a:pPr>
              <a:spcBef>
                <a:spcPct val="0"/>
              </a:spcBef>
              <a:defRPr/>
            </a:pPr>
            <a:endParaRPr kumimoji="1" lang="ko-KR" altLang="en-US" sz="1000" kern="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0" name="AutoShape 12"/>
          <p:cNvSpPr>
            <a:spLocks noChangeArrowheads="1"/>
          </p:cNvSpPr>
          <p:nvPr/>
        </p:nvSpPr>
        <p:spPr bwMode="auto">
          <a:xfrm>
            <a:off x="2859788" y="1816956"/>
            <a:ext cx="6679485" cy="4437533"/>
          </a:xfrm>
          <a:prstGeom prst="roundRect">
            <a:avLst>
              <a:gd name="adj" fmla="val 329"/>
            </a:avLst>
          </a:prstGeom>
          <a:noFill/>
          <a:ln w="635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1400" b="1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 kumimoji="1" sz="12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1100" b="1">
                <a:solidFill>
                  <a:srgbClr val="333333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Char char="–"/>
              <a:defRPr kumimoji="1" sz="1000">
                <a:solidFill>
                  <a:srgbClr val="7F7F7F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C0C0C0"/>
              </a:buClr>
              <a:buFontTx/>
              <a:buNone/>
              <a:defRPr/>
            </a:pPr>
            <a:endParaRPr lang="ko-KR" altLang="en-US" sz="1000" b="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1" name="Rectangle 16"/>
          <p:cNvSpPr>
            <a:spLocks noChangeArrowheads="1"/>
          </p:cNvSpPr>
          <p:nvPr/>
        </p:nvSpPr>
        <p:spPr bwMode="gray">
          <a:xfrm>
            <a:off x="2859788" y="1745672"/>
            <a:ext cx="6679485" cy="322876"/>
          </a:xfrm>
          <a:prstGeom prst="rect">
            <a:avLst/>
          </a:prstGeom>
          <a:gradFill>
            <a:gsLst>
              <a:gs pos="0">
                <a:srgbClr val="009E47"/>
              </a:gs>
              <a:gs pos="100000">
                <a:srgbClr val="00B830"/>
              </a:gs>
            </a:gsLst>
            <a:lin ang="7800000" scaled="0"/>
          </a:gradFill>
          <a:ln w="6350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기반의 과학적 행정 구현을 통한 환경정</a:t>
            </a:r>
            <a:r>
              <a:rPr lang="ko-KR" altLang="en-US" sz="1400" b="1" kern="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책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효율성 향상</a:t>
            </a:r>
            <a:endParaRPr lang="en-US" altLang="ko-KR" sz="14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2" name="그림 71"/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36498" y="2671704"/>
            <a:ext cx="6633463" cy="3486633"/>
          </a:xfrm>
          <a:prstGeom prst="rect">
            <a:avLst/>
          </a:prstGeom>
          <a:solidFill>
            <a:srgbClr val="E6E6E6"/>
          </a:solidFill>
        </p:spPr>
      </p:pic>
      <p:sp>
        <p:nvSpPr>
          <p:cNvPr id="73" name="Text Box 113"/>
          <p:cNvSpPr>
            <a:spLocks noChangeArrowheads="1"/>
          </p:cNvSpPr>
          <p:nvPr/>
        </p:nvSpPr>
        <p:spPr bwMode="auto">
          <a:xfrm>
            <a:off x="3292074" y="2908544"/>
            <a:ext cx="3898221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1400" kern="0" dirty="0" smtClean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기존 환경정책 수립의 한계성 극복 기반 마련 </a:t>
            </a:r>
            <a:endParaRPr kumimoji="1" lang="en-US" altLang="ko-KR" sz="1400" kern="0" dirty="0" smtClean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14707" y="3141515"/>
            <a:ext cx="6134460" cy="50270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>
            <a:defPPr>
              <a:defRPr lang="en-US"/>
            </a:defPPr>
            <a:lvl2pPr marL="0" marR="0" lvl="1" indent="-95250" defTabSz="1330325" eaLnBrk="1" fontAlgn="auto" latinLnBrk="0" hangingPunct="1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Clr>
                <a:sysClr val="windowText" lastClr="000000"/>
              </a:buClr>
              <a:buSzPct val="140000"/>
              <a:buFontTx/>
              <a:buNone/>
              <a:tabLst>
                <a:tab pos="5648325" algn="l"/>
              </a:tabLst>
              <a:defRPr kumimoji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defRPr>
            </a:lvl2pPr>
          </a:lstStyle>
          <a:p>
            <a:pPr marL="120650" lvl="1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lang="ko-KR" altLang="en-US" sz="1200" b="1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직감이나 개별적</a:t>
            </a:r>
            <a:r>
              <a:rPr lang="en-US" altLang="ko-KR" sz="1200" b="1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·</a:t>
            </a:r>
            <a:r>
              <a:rPr lang="ko-KR" altLang="en-US" sz="1200" b="1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단편적 사례만을 참조한 정책 집행이 아닌 데이터에 기반한 행정으로 신뢰성 있는 의사결정</a:t>
            </a:r>
            <a:endParaRPr lang="en-US" altLang="ko-KR" sz="1200" b="1" spc="-4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75" name="Text Box 113"/>
          <p:cNvSpPr>
            <a:spLocks noChangeArrowheads="1"/>
          </p:cNvSpPr>
          <p:nvPr/>
        </p:nvSpPr>
        <p:spPr bwMode="auto">
          <a:xfrm>
            <a:off x="3297118" y="3715494"/>
            <a:ext cx="3898221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1400" kern="0" dirty="0" smtClean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환경업무 수행을 위한 효율적 관리 및 통제기반 고도화</a:t>
            </a:r>
            <a:endParaRPr kumimoji="1" lang="en-US" altLang="ko-KR" sz="1400" kern="0" dirty="0" smtClean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81900" y="3919148"/>
            <a:ext cx="6167267" cy="50270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/>
          <a:p>
            <a:pPr marL="95250" lvl="1" indent="-95250" defTabSz="1330325" latinLnBrk="0">
              <a:lnSpc>
                <a:spcPts val="16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환경영향 요인 간 상호 관계를 파악해 총체적인 솔루션을 제공하는 통합환경관리 분야에 과학적 판단 근거 제공</a:t>
            </a:r>
            <a:endParaRPr kumimoji="1" lang="en-US" altLang="ko-KR" sz="1200" b="1" kern="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77" name="Text Box 113"/>
          <p:cNvSpPr>
            <a:spLocks noChangeArrowheads="1"/>
          </p:cNvSpPr>
          <p:nvPr/>
        </p:nvSpPr>
        <p:spPr bwMode="auto">
          <a:xfrm>
            <a:off x="3297117" y="4492361"/>
            <a:ext cx="5279206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1400" kern="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미래예측 행정으로 사회적 비용 절감 및 환경의 질 제고</a:t>
            </a:r>
            <a:endParaRPr kumimoji="1" lang="en-US" altLang="ko-KR" sz="1400" kern="0" dirty="0" smtClean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181899" y="4696015"/>
            <a:ext cx="6167268" cy="50270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>
            <a:defPPr>
              <a:defRPr lang="en-US"/>
            </a:defPPr>
            <a:lvl2pPr marL="0" marR="0" lvl="1" indent="-95250" defTabSz="1330325" eaLnBrk="1" fontAlgn="auto" latinLnBrk="0" hangingPunct="1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Clr>
                <a:sysClr val="windowText" lastClr="000000"/>
              </a:buClr>
              <a:buSzPct val="140000"/>
              <a:buFontTx/>
              <a:buNone/>
              <a:tabLst>
                <a:tab pos="5648325" algn="l"/>
              </a:tabLst>
              <a:defRPr kumimoji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defRPr>
            </a:lvl2pPr>
          </a:lstStyle>
          <a:p>
            <a:pPr marL="141288" lvl="1" indent="-141288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사업장 오염물질 배출을 최소화하는 기술적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·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경제적 환경관리 기술 도입을 유도함으로써 환경오염 기회비용 발생 차단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79" name="Text Box 113"/>
          <p:cNvSpPr>
            <a:spLocks noChangeArrowheads="1"/>
          </p:cNvSpPr>
          <p:nvPr/>
        </p:nvSpPr>
        <p:spPr bwMode="auto">
          <a:xfrm>
            <a:off x="3296452" y="5303446"/>
            <a:ext cx="5279086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1400" kern="0" dirty="0" smtClean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환경 기초시설에 대한 선진화된 통제 및 유지관리를 위한 실행력 강화 </a:t>
            </a:r>
            <a:endParaRPr kumimoji="1" lang="en-US" altLang="ko-KR" sz="1400" kern="0" dirty="0" smtClean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19084" y="5520220"/>
            <a:ext cx="6101653" cy="50270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>
            <a:defPPr>
              <a:defRPr lang="en-US"/>
            </a:defPPr>
            <a:lvl2pPr marL="0" marR="0" lvl="1" indent="-95250" defTabSz="1330325" eaLnBrk="1" fontAlgn="auto" latinLnBrk="0" hangingPunct="1">
              <a:lnSpc>
                <a:spcPts val="1600"/>
              </a:lnSpc>
              <a:spcBef>
                <a:spcPct val="0"/>
              </a:spcBef>
              <a:spcAft>
                <a:spcPts val="0"/>
              </a:spcAft>
              <a:buClr>
                <a:sysClr val="windowText" lastClr="000000"/>
              </a:buClr>
              <a:buSzPct val="140000"/>
              <a:buFontTx/>
              <a:buNone/>
              <a:tabLst>
                <a:tab pos="5648325" algn="l"/>
              </a:tabLst>
              <a:defRPr kumimoji="1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defRPr>
            </a:lvl2pPr>
          </a:lstStyle>
          <a:p>
            <a:pPr marL="95250" lvl="1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IoT,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인공지능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등 신기술이 적용된 통합 모니터링 및 통제 시스템 활용으로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 기초시설의 관리 능력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향상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83" y="2919061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83" y="3732714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83" y="4484655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83" y="5306154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sp>
        <p:nvSpPr>
          <p:cNvPr id="85" name="모서리가 둥근 직사각형 84"/>
          <p:cNvSpPr/>
          <p:nvPr/>
        </p:nvSpPr>
        <p:spPr>
          <a:xfrm>
            <a:off x="2930365" y="2159740"/>
            <a:ext cx="1504282" cy="42703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sz="10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6" name="Text Box 22"/>
          <p:cNvSpPr txBox="1">
            <a:spLocks noChangeArrowheads="1"/>
          </p:cNvSpPr>
          <p:nvPr/>
        </p:nvSpPr>
        <p:spPr bwMode="auto">
          <a:xfrm>
            <a:off x="3132883" y="2170451"/>
            <a:ext cx="13468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기반의</a:t>
            </a:r>
            <a:endParaRPr lang="en-US" altLang="ko-KR" sz="1100" b="1" kern="0" dirty="0" smtClean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환경정책 실효성 제고</a:t>
            </a:r>
            <a:endParaRPr lang="ko-KR" altLang="en-US" sz="1100" b="1" kern="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4475033" y="2156049"/>
            <a:ext cx="1826627" cy="42703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sz="10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Text Box 24"/>
          <p:cNvSpPr txBox="1">
            <a:spLocks noChangeArrowheads="1"/>
          </p:cNvSpPr>
          <p:nvPr/>
        </p:nvSpPr>
        <p:spPr bwMode="auto">
          <a:xfrm>
            <a:off x="4631716" y="2224131"/>
            <a:ext cx="1890630" cy="39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square" lIns="0" tIns="0" rIns="0" bIns="0">
            <a:noAutofit/>
          </a:bodyPr>
          <a:lstStyle/>
          <a:p>
            <a:pPr latinLnBrk="0">
              <a:defRPr/>
            </a:pPr>
            <a:r>
              <a:rPr lang="ko-KR" altLang="en-US" sz="1100" b="1" kern="0" spc="-10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빅데이터 활용 인프라</a:t>
            </a:r>
            <a:r>
              <a:rPr lang="en-US" altLang="ko-KR" sz="1100" b="1" kern="0" spc="-10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100" b="1" kern="0" spc="-10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 b="1" kern="0" spc="-10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구축으로 </a:t>
            </a:r>
            <a:r>
              <a:rPr lang="ko-KR" altLang="en-US" sz="1100" b="1" kern="0" spc="-10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지속가능 환경관리 구현</a:t>
            </a:r>
            <a:endParaRPr lang="ko-KR" altLang="en-US" sz="1100" b="1" kern="0" spc="-10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352467" y="2156049"/>
            <a:ext cx="1647546" cy="42703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sz="10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0" name="Text Box 25"/>
          <p:cNvSpPr txBox="1">
            <a:spLocks noChangeArrowheads="1"/>
          </p:cNvSpPr>
          <p:nvPr/>
        </p:nvSpPr>
        <p:spPr bwMode="auto">
          <a:xfrm>
            <a:off x="6336842" y="2178411"/>
            <a:ext cx="16642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최첨단 </a:t>
            </a:r>
            <a:r>
              <a:rPr lang="en-US" altLang="ko-KR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</a:t>
            </a: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 활용한</a:t>
            </a:r>
            <a:endParaRPr lang="en-US" altLang="ko-KR" sz="1100" b="1" kern="0" dirty="0" smtClean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defRPr/>
            </a:pPr>
            <a:r>
              <a:rPr lang="en-US" altLang="ko-KR" sz="1100" b="1" kern="0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</a:t>
            </a:r>
            <a:r>
              <a:rPr lang="ko-KR" altLang="en-US" sz="1100" b="1" kern="0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민</a:t>
            </a: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 예측기반 마련</a:t>
            </a:r>
            <a:endParaRPr lang="ko-KR" altLang="en-US" sz="1100" b="1" kern="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8050170" y="2156049"/>
            <a:ext cx="1394248" cy="42703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sz="10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2" name="Text Box 26"/>
          <p:cNvSpPr txBox="1">
            <a:spLocks noChangeArrowheads="1"/>
          </p:cNvSpPr>
          <p:nvPr/>
        </p:nvSpPr>
        <p:spPr bwMode="auto">
          <a:xfrm>
            <a:off x="8226612" y="2153472"/>
            <a:ext cx="138955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square" rIns="0">
            <a:spAutoFit/>
          </a:bodyPr>
          <a:lstStyle/>
          <a:p>
            <a:pPr latinLnBrk="0">
              <a:defRPr/>
            </a:pPr>
            <a:r>
              <a:rPr lang="ko-KR" altLang="en-US" sz="1100" b="1" kern="0" spc="-10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측정 시설 등의 유지관리 효율성 향상</a:t>
            </a:r>
            <a:endParaRPr lang="ko-KR" altLang="en-US" sz="1100" b="1" kern="0" spc="-10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54" y="2181208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22" y="2172822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69" y="2186615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13" y="2186615"/>
            <a:ext cx="214897" cy="190180"/>
          </a:xfrm>
          <a:prstGeom prst="rect">
            <a:avLst/>
          </a:prstGeom>
          <a:solidFill>
            <a:srgbClr val="99CCFF"/>
          </a:solidFill>
        </p:spPr>
      </p:pic>
      <p:sp>
        <p:nvSpPr>
          <p:cNvPr id="97" name="AutoShape 12"/>
          <p:cNvSpPr>
            <a:spLocks noChangeArrowheads="1"/>
          </p:cNvSpPr>
          <p:nvPr/>
        </p:nvSpPr>
        <p:spPr bwMode="auto">
          <a:xfrm>
            <a:off x="370335" y="1830263"/>
            <a:ext cx="2399687" cy="4437533"/>
          </a:xfrm>
          <a:prstGeom prst="roundRect">
            <a:avLst>
              <a:gd name="adj" fmla="val 4199"/>
            </a:avLst>
          </a:prstGeom>
          <a:noFill/>
          <a:ln w="63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1400" b="1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 kumimoji="1" sz="12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1100" b="1">
                <a:solidFill>
                  <a:srgbClr val="333333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Char char="–"/>
              <a:defRPr kumimoji="1" sz="1000">
                <a:solidFill>
                  <a:srgbClr val="7F7F7F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C0C0C0"/>
              </a:buClr>
              <a:buFontTx/>
              <a:buNone/>
              <a:defRPr/>
            </a:pPr>
            <a:endParaRPr lang="ko-KR" altLang="en-US" sz="2000" b="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Rectangle 16"/>
          <p:cNvSpPr>
            <a:spLocks noChangeArrowheads="1"/>
          </p:cNvSpPr>
          <p:nvPr/>
        </p:nvSpPr>
        <p:spPr bwMode="gray">
          <a:xfrm>
            <a:off x="370335" y="1736119"/>
            <a:ext cx="2399687" cy="322876"/>
          </a:xfrm>
          <a:prstGeom prst="rect">
            <a:avLst/>
          </a:prstGeom>
          <a:solidFill>
            <a:srgbClr val="2E75B6"/>
          </a:solidFill>
          <a:ln w="6350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eaLnBrk="0" latinLnBrk="0" hangingPunct="0">
              <a:defRPr/>
            </a:pPr>
            <a:r>
              <a:rPr lang="ko-KR" altLang="en-US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로드맵</a:t>
            </a:r>
            <a:endParaRPr lang="en-US" altLang="ko-KR" sz="14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Rectangle 36"/>
          <p:cNvSpPr>
            <a:spLocks noChangeArrowheads="1"/>
          </p:cNvSpPr>
          <p:nvPr/>
        </p:nvSpPr>
        <p:spPr bwMode="auto">
          <a:xfrm>
            <a:off x="434141" y="2171196"/>
            <a:ext cx="214897" cy="3537298"/>
          </a:xfrm>
          <a:prstGeom prst="rect">
            <a:avLst/>
          </a:prstGeom>
          <a:solidFill>
            <a:srgbClr val="4EA0D1"/>
          </a:solidFill>
          <a:ln w="6350" algn="ctr">
            <a:noFill/>
            <a:round/>
            <a:headEnd/>
            <a:tailEnd/>
          </a:ln>
          <a:effectLst/>
        </p:spPr>
        <p:txBody>
          <a:bodyPr lIns="180000" tIns="0" rIns="0" bIns="0" anchor="ctr"/>
          <a:lstStyle/>
          <a:p>
            <a:pPr marL="0" lvl="1" defTabSz="1330325" latinLnBrk="0">
              <a:lnSpc>
                <a:spcPct val="110000"/>
              </a:lnSpc>
              <a:spcBef>
                <a:spcPct val="0"/>
              </a:spcBef>
              <a:buClr>
                <a:prstClr val="black"/>
              </a:buClr>
              <a:buSzPct val="70000"/>
              <a:tabLst>
                <a:tab pos="5648325" algn="l"/>
              </a:tabLst>
              <a:defRPr/>
            </a:pPr>
            <a:endParaRPr kumimoji="1" lang="ko-KR" altLang="en-US" sz="1000" b="1" kern="0" spc="-70" dirty="0" smtClean="0"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100" name="AutoShape 167"/>
          <p:cNvSpPr>
            <a:spLocks noChangeArrowheads="1"/>
          </p:cNvSpPr>
          <p:nvPr/>
        </p:nvSpPr>
        <p:spPr bwMode="auto">
          <a:xfrm>
            <a:off x="691147" y="2161490"/>
            <a:ext cx="1927883" cy="342697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1" name="Text Box 113"/>
          <p:cNvSpPr>
            <a:spLocks noChangeArrowheads="1"/>
          </p:cNvSpPr>
          <p:nvPr/>
        </p:nvSpPr>
        <p:spPr bwMode="auto">
          <a:xfrm>
            <a:off x="752722" y="2269910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공통 인프라 구축</a:t>
            </a:r>
          </a:p>
        </p:txBody>
      </p:sp>
      <p:sp>
        <p:nvSpPr>
          <p:cNvPr id="102" name="AutoShape 167"/>
          <p:cNvSpPr>
            <a:spLocks noChangeArrowheads="1"/>
          </p:cNvSpPr>
          <p:nvPr/>
        </p:nvSpPr>
        <p:spPr bwMode="auto">
          <a:xfrm>
            <a:off x="691147" y="2576420"/>
            <a:ext cx="1927883" cy="342697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3" name="Text Box 113"/>
          <p:cNvSpPr>
            <a:spLocks noChangeArrowheads="1"/>
          </p:cNvSpPr>
          <p:nvPr/>
        </p:nvSpPr>
        <p:spPr bwMode="auto">
          <a:xfrm>
            <a:off x="752722" y="2684840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연계</a:t>
            </a: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 2"/>
              </a:rPr>
              <a:t>수집 플랫폼구축</a:t>
            </a:r>
            <a:endParaRPr kumimoji="1" lang="ko-KR" altLang="en-US" sz="900" b="1" kern="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104" name="AutoShape 167"/>
          <p:cNvSpPr>
            <a:spLocks noChangeArrowheads="1"/>
          </p:cNvSpPr>
          <p:nvPr/>
        </p:nvSpPr>
        <p:spPr bwMode="auto">
          <a:xfrm>
            <a:off x="697045" y="2991569"/>
            <a:ext cx="1927883" cy="342697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5" name="Text Box 113"/>
          <p:cNvSpPr>
            <a:spLocks noChangeArrowheads="1"/>
          </p:cNvSpPr>
          <p:nvPr/>
        </p:nvSpPr>
        <p:spPr bwMode="auto">
          <a:xfrm>
            <a:off x="752722" y="3099986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저장 플랫폼 구축</a:t>
            </a:r>
          </a:p>
        </p:txBody>
      </p:sp>
      <p:sp>
        <p:nvSpPr>
          <p:cNvPr id="106" name="Rectangle 36"/>
          <p:cNvSpPr>
            <a:spLocks noChangeArrowheads="1"/>
          </p:cNvSpPr>
          <p:nvPr/>
        </p:nvSpPr>
        <p:spPr bwMode="auto">
          <a:xfrm>
            <a:off x="400249" y="3685156"/>
            <a:ext cx="265755" cy="483989"/>
          </a:xfrm>
          <a:prstGeom prst="round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innerShdw blurRad="114300">
              <a:sysClr val="window" lastClr="FFFFFF">
                <a:alpha val="50000"/>
              </a:sysClr>
            </a:innerShdw>
          </a:effectLst>
        </p:spPr>
        <p:txBody>
          <a:bodyPr wrap="square" lIns="0" tIns="0" rIns="0" bIns="0" anchor="ctr">
            <a:spAutoFit/>
            <a:scene3d>
              <a:camera prst="orthographicFront"/>
              <a:lightRig rig="brightRoom" dir="tl"/>
            </a:scene3d>
            <a:sp3d extrusionH="44450" contourW="31750" prstMaterial="flat">
              <a:bevelT w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smtClean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플</a:t>
            </a:r>
            <a:endParaRPr kumimoji="1" lang="en-US" altLang="ko-KR" sz="1000" b="1" kern="0" smtClean="0"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smtClean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랫</a:t>
            </a:r>
            <a:endParaRPr kumimoji="1" lang="en-US" altLang="ko-KR" sz="1000" b="1" kern="0" dirty="0" smtClean="0"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폼</a:t>
            </a:r>
          </a:p>
        </p:txBody>
      </p:sp>
      <p:sp>
        <p:nvSpPr>
          <p:cNvPr id="107" name="Rectangle 36"/>
          <p:cNvSpPr>
            <a:spLocks noChangeArrowheads="1"/>
          </p:cNvSpPr>
          <p:nvPr/>
        </p:nvSpPr>
        <p:spPr bwMode="auto">
          <a:xfrm>
            <a:off x="435070" y="5801616"/>
            <a:ext cx="209902" cy="348470"/>
          </a:xfrm>
          <a:prstGeom prst="rect">
            <a:avLst/>
          </a:prstGeom>
          <a:solidFill>
            <a:srgbClr val="2E75B6"/>
          </a:solidFill>
          <a:ln w="6350" algn="ctr">
            <a:noFill/>
            <a:round/>
            <a:headEnd/>
            <a:tailEnd/>
          </a:ln>
          <a:effectLst/>
        </p:spPr>
        <p:txBody>
          <a:bodyPr lIns="180000" tIns="0" rIns="0" bIns="0" anchor="ctr"/>
          <a:lstStyle/>
          <a:p>
            <a:pPr marL="0" lvl="1" defTabSz="1330325" latinLnBrk="0">
              <a:lnSpc>
                <a:spcPct val="110000"/>
              </a:lnSpc>
              <a:spcBef>
                <a:spcPct val="0"/>
              </a:spcBef>
              <a:buClr>
                <a:prstClr val="black"/>
              </a:buClr>
              <a:buSzPct val="70000"/>
              <a:tabLst>
                <a:tab pos="5648325" algn="l"/>
              </a:tabLst>
              <a:defRPr/>
            </a:pPr>
            <a:endParaRPr kumimoji="1" lang="ko-KR" altLang="en-US" sz="1000" b="1" kern="0" spc="-70" dirty="0" smtClean="0"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108" name="Text Box 113"/>
          <p:cNvSpPr>
            <a:spLocks noChangeArrowheads="1"/>
          </p:cNvSpPr>
          <p:nvPr/>
        </p:nvSpPr>
        <p:spPr bwMode="auto">
          <a:xfrm>
            <a:off x="779386" y="5477543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과학적 순환자원 관리</a:t>
            </a:r>
          </a:p>
        </p:txBody>
      </p:sp>
      <p:sp>
        <p:nvSpPr>
          <p:cNvPr id="109" name="AutoShape 167"/>
          <p:cNvSpPr>
            <a:spLocks noChangeArrowheads="1"/>
          </p:cNvSpPr>
          <p:nvPr/>
        </p:nvSpPr>
        <p:spPr bwMode="auto">
          <a:xfrm>
            <a:off x="713277" y="4980124"/>
            <a:ext cx="1927883" cy="335069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Text Box 113"/>
          <p:cNvSpPr>
            <a:spLocks noChangeArrowheads="1"/>
          </p:cNvSpPr>
          <p:nvPr/>
        </p:nvSpPr>
        <p:spPr bwMode="auto">
          <a:xfrm>
            <a:off x="756773" y="5086219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 데이터 품질관리 체계 구축</a:t>
            </a:r>
          </a:p>
        </p:txBody>
      </p:sp>
      <p:sp>
        <p:nvSpPr>
          <p:cNvPr id="112" name="AutoShape 167"/>
          <p:cNvSpPr>
            <a:spLocks noChangeArrowheads="1"/>
          </p:cNvSpPr>
          <p:nvPr/>
        </p:nvSpPr>
        <p:spPr bwMode="auto">
          <a:xfrm>
            <a:off x="696425" y="5373425"/>
            <a:ext cx="1927883" cy="335069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3" name="Text Box 113"/>
          <p:cNvSpPr>
            <a:spLocks noChangeArrowheads="1"/>
          </p:cNvSpPr>
          <p:nvPr/>
        </p:nvSpPr>
        <p:spPr bwMode="auto">
          <a:xfrm>
            <a:off x="752722" y="5479520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 제공 관련 법 제도 개선</a:t>
            </a:r>
          </a:p>
        </p:txBody>
      </p:sp>
      <p:sp>
        <p:nvSpPr>
          <p:cNvPr id="114" name="AutoShape 167"/>
          <p:cNvSpPr>
            <a:spLocks noChangeArrowheads="1"/>
          </p:cNvSpPr>
          <p:nvPr/>
        </p:nvSpPr>
        <p:spPr bwMode="auto">
          <a:xfrm>
            <a:off x="697045" y="3385744"/>
            <a:ext cx="1927883" cy="342697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5" name="Text Box 113"/>
          <p:cNvSpPr>
            <a:spLocks noChangeArrowheads="1"/>
          </p:cNvSpPr>
          <p:nvPr/>
        </p:nvSpPr>
        <p:spPr bwMode="auto">
          <a:xfrm>
            <a:off x="752722" y="3494161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분석 플랫폼 구축</a:t>
            </a:r>
          </a:p>
        </p:txBody>
      </p:sp>
      <p:sp>
        <p:nvSpPr>
          <p:cNvPr id="116" name="AutoShape 167"/>
          <p:cNvSpPr>
            <a:spLocks noChangeArrowheads="1"/>
          </p:cNvSpPr>
          <p:nvPr/>
        </p:nvSpPr>
        <p:spPr bwMode="auto">
          <a:xfrm>
            <a:off x="697045" y="3785572"/>
            <a:ext cx="1927883" cy="342697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7" name="Text Box 113"/>
          <p:cNvSpPr>
            <a:spLocks noChangeArrowheads="1"/>
          </p:cNvSpPr>
          <p:nvPr/>
        </p:nvSpPr>
        <p:spPr bwMode="auto">
          <a:xfrm>
            <a:off x="752722" y="3893990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활용 플랫폼 구축</a:t>
            </a:r>
          </a:p>
        </p:txBody>
      </p:sp>
      <p:sp>
        <p:nvSpPr>
          <p:cNvPr id="118" name="Text Box 113"/>
          <p:cNvSpPr>
            <a:spLocks noChangeArrowheads="1"/>
          </p:cNvSpPr>
          <p:nvPr/>
        </p:nvSpPr>
        <p:spPr bwMode="auto">
          <a:xfrm>
            <a:off x="779386" y="4686312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과학적 순환자원 관리</a:t>
            </a:r>
          </a:p>
        </p:txBody>
      </p:sp>
      <p:sp>
        <p:nvSpPr>
          <p:cNvPr id="119" name="AutoShape 167"/>
          <p:cNvSpPr>
            <a:spLocks noChangeArrowheads="1"/>
          </p:cNvSpPr>
          <p:nvPr/>
        </p:nvSpPr>
        <p:spPr bwMode="auto">
          <a:xfrm>
            <a:off x="713277" y="4188893"/>
            <a:ext cx="1927883" cy="335069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0" name="Text Box 113"/>
          <p:cNvSpPr>
            <a:spLocks noChangeArrowheads="1"/>
          </p:cNvSpPr>
          <p:nvPr/>
        </p:nvSpPr>
        <p:spPr bwMode="auto">
          <a:xfrm>
            <a:off x="752722" y="4294987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 융합 빅데이터 센터</a:t>
            </a:r>
            <a:r>
              <a:rPr kumimoji="1" lang="en-US" altLang="ko-KR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(</a:t>
            </a: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가칭</a:t>
            </a:r>
            <a:r>
              <a:rPr kumimoji="1" lang="en-US" altLang="ko-KR" sz="900" b="1" kern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) </a:t>
            </a:r>
            <a:r>
              <a:rPr kumimoji="1" lang="ko-KR" altLang="en-US" sz="900" b="1" kern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구축</a:t>
            </a:r>
            <a:endParaRPr kumimoji="1" lang="ko-KR" altLang="en-US" sz="900" b="1" kern="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121" name="AutoShape 167"/>
          <p:cNvSpPr>
            <a:spLocks noChangeArrowheads="1"/>
          </p:cNvSpPr>
          <p:nvPr/>
        </p:nvSpPr>
        <p:spPr bwMode="auto">
          <a:xfrm>
            <a:off x="696425" y="4582194"/>
            <a:ext cx="1927883" cy="335069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2" name="Text Box 113"/>
          <p:cNvSpPr>
            <a:spLocks noChangeArrowheads="1"/>
          </p:cNvSpPr>
          <p:nvPr/>
        </p:nvSpPr>
        <p:spPr bwMode="auto">
          <a:xfrm>
            <a:off x="752722" y="4619334"/>
            <a:ext cx="1861982" cy="27582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온톨로지를 이용한 환경정보 데이터 표준화 체계 구축</a:t>
            </a:r>
          </a:p>
        </p:txBody>
      </p:sp>
      <p:sp>
        <p:nvSpPr>
          <p:cNvPr id="123" name="Text Box 113"/>
          <p:cNvSpPr>
            <a:spLocks noChangeArrowheads="1"/>
          </p:cNvSpPr>
          <p:nvPr/>
        </p:nvSpPr>
        <p:spPr bwMode="auto">
          <a:xfrm>
            <a:off x="779386" y="5905734"/>
            <a:ext cx="1861982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과학적 순환자원 관리</a:t>
            </a:r>
          </a:p>
        </p:txBody>
      </p:sp>
      <p:sp>
        <p:nvSpPr>
          <p:cNvPr id="124" name="AutoShape 167"/>
          <p:cNvSpPr>
            <a:spLocks noChangeArrowheads="1"/>
          </p:cNvSpPr>
          <p:nvPr/>
        </p:nvSpPr>
        <p:spPr bwMode="auto">
          <a:xfrm>
            <a:off x="696425" y="5801616"/>
            <a:ext cx="1927883" cy="335069"/>
          </a:xfrm>
          <a:prstGeom prst="roundRect">
            <a:avLst>
              <a:gd name="adj" fmla="val 8287"/>
            </a:avLst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5" name="Text Box 113"/>
          <p:cNvSpPr>
            <a:spLocks noChangeArrowheads="1"/>
          </p:cNvSpPr>
          <p:nvPr/>
        </p:nvSpPr>
        <p:spPr bwMode="auto">
          <a:xfrm>
            <a:off x="752722" y="5838757"/>
            <a:ext cx="1861982" cy="27582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지능형 환경감시를 통한 환경오염 사전예방 및 대응</a:t>
            </a:r>
          </a:p>
        </p:txBody>
      </p:sp>
      <p:sp>
        <p:nvSpPr>
          <p:cNvPr id="66" name="Text Box 17"/>
          <p:cNvSpPr txBox="1">
            <a:spLocks noChangeArrowheads="1"/>
          </p:cNvSpPr>
          <p:nvPr/>
        </p:nvSpPr>
        <p:spPr bwMode="gray">
          <a:xfrm>
            <a:off x="454596" y="1134269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기반의 과학적 행정 구현을 통한 환경정책의 효율성 향상 기여함</a:t>
            </a:r>
          </a:p>
        </p:txBody>
      </p:sp>
      <p:sp>
        <p:nvSpPr>
          <p:cNvPr id="65" name="Rectangle 36"/>
          <p:cNvSpPr>
            <a:spLocks noChangeArrowheads="1"/>
          </p:cNvSpPr>
          <p:nvPr/>
        </p:nvSpPr>
        <p:spPr bwMode="auto">
          <a:xfrm>
            <a:off x="407796" y="5805630"/>
            <a:ext cx="265755" cy="331589"/>
          </a:xfrm>
          <a:prstGeom prst="round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innerShdw blurRad="114300">
              <a:sysClr val="window" lastClr="FFFFFF">
                <a:alpha val="50000"/>
              </a:sysClr>
            </a:innerShdw>
          </a:effectLst>
        </p:spPr>
        <p:txBody>
          <a:bodyPr wrap="square" lIns="0" tIns="0" rIns="0" bIns="0" anchor="ctr">
            <a:spAutoFit/>
            <a:scene3d>
              <a:camera prst="orthographicFront"/>
              <a:lightRig rig="brightRoom" dir="tl"/>
            </a:scene3d>
            <a:sp3d extrusionH="44450" contourW="31750" prstMaterial="flat">
              <a:bevelT w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과</a:t>
            </a:r>
            <a:endParaRPr kumimoji="1" lang="en-US" altLang="ko-KR" sz="1000" b="1" kern="0" dirty="0" smtClean="0"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5752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Box 17"/>
          <p:cNvSpPr txBox="1">
            <a:spLocks noChangeArrowheads="1"/>
          </p:cNvSpPr>
          <p:nvPr/>
        </p:nvSpPr>
        <p:spPr bwMode="gray">
          <a:xfrm>
            <a:off x="454596" y="1134269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개년의 단계별 빅데이터 로드맵 추진을 통하여 국민 체감 만족도를 향상함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lang="ko-KR" altLang="en-US" sz="1100" kern="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lang="ko-KR" altLang="en-US" sz="1100" kern="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9847" y="388446"/>
            <a:ext cx="23583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4.4.2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대국민 측면</a:t>
            </a:r>
          </a:p>
        </p:txBody>
      </p:sp>
      <p:sp>
        <p:nvSpPr>
          <p:cNvPr id="74" name="AutoShape 12"/>
          <p:cNvSpPr>
            <a:spLocks noChangeArrowheads="1"/>
          </p:cNvSpPr>
          <p:nvPr/>
        </p:nvSpPr>
        <p:spPr bwMode="auto">
          <a:xfrm>
            <a:off x="415638" y="1834254"/>
            <a:ext cx="2382961" cy="4416917"/>
          </a:xfrm>
          <a:prstGeom prst="roundRect">
            <a:avLst>
              <a:gd name="adj" fmla="val 4199"/>
            </a:avLst>
          </a:prstGeom>
          <a:noFill/>
          <a:ln w="63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1400" b="1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 kumimoji="1" sz="12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1100" b="1">
                <a:solidFill>
                  <a:srgbClr val="333333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Char char="–"/>
              <a:defRPr kumimoji="1" sz="1000">
                <a:solidFill>
                  <a:srgbClr val="7F7F7F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C0C0C0"/>
              </a:buClr>
              <a:buFontTx/>
              <a:buNone/>
              <a:defRPr/>
            </a:pPr>
            <a:endParaRPr lang="ko-KR" altLang="en-US" sz="2000" b="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AutoShape 12"/>
          <p:cNvSpPr>
            <a:spLocks noChangeArrowheads="1"/>
          </p:cNvSpPr>
          <p:nvPr/>
        </p:nvSpPr>
        <p:spPr bwMode="auto">
          <a:xfrm>
            <a:off x="2887740" y="1833252"/>
            <a:ext cx="6632928" cy="4416917"/>
          </a:xfrm>
          <a:prstGeom prst="roundRect">
            <a:avLst>
              <a:gd name="adj" fmla="val 4199"/>
            </a:avLst>
          </a:prstGeom>
          <a:noFill/>
          <a:ln w="63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1400" b="1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 kumimoji="1" sz="12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1100" b="1">
                <a:solidFill>
                  <a:srgbClr val="333333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Char char="–"/>
              <a:defRPr kumimoji="1" sz="1000">
                <a:solidFill>
                  <a:srgbClr val="7F7F7F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C0C0C0"/>
              </a:buClr>
              <a:buFontTx/>
              <a:buNone/>
              <a:defRPr/>
            </a:pPr>
            <a:endParaRPr lang="ko-KR" altLang="en-US" sz="2000" b="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Rectangle 16"/>
          <p:cNvSpPr>
            <a:spLocks noChangeArrowheads="1"/>
          </p:cNvSpPr>
          <p:nvPr/>
        </p:nvSpPr>
        <p:spPr bwMode="gray">
          <a:xfrm>
            <a:off x="415638" y="1763302"/>
            <a:ext cx="2382961" cy="321376"/>
          </a:xfrm>
          <a:prstGeom prst="rect">
            <a:avLst/>
          </a:prstGeom>
          <a:solidFill>
            <a:srgbClr val="2E75B6"/>
          </a:solidFill>
          <a:ln w="635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eaLnBrk="0" latinLnBrk="0" hangingPunct="0">
              <a:defRPr/>
            </a:pPr>
            <a:r>
              <a:rPr lang="ko-KR" altLang="en-US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로드맵</a:t>
            </a:r>
            <a:endParaRPr lang="en-US" altLang="ko-KR" sz="14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Rectangle 36"/>
          <p:cNvSpPr>
            <a:spLocks noChangeArrowheads="1"/>
          </p:cNvSpPr>
          <p:nvPr/>
        </p:nvSpPr>
        <p:spPr bwMode="auto">
          <a:xfrm>
            <a:off x="2887740" y="2140160"/>
            <a:ext cx="6632928" cy="499455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bg1"/>
              </a:buClr>
              <a:buChar char="•"/>
              <a:defRPr kumimoji="1" sz="1400" b="1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 kumimoji="1" sz="12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1100" b="1">
                <a:solidFill>
                  <a:srgbClr val="333333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Char char="–"/>
              <a:defRPr kumimoji="1" sz="1000">
                <a:solidFill>
                  <a:srgbClr val="7F7F7F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ko-KR" altLang="en-US" sz="2000" b="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8" name="Rectangle 16"/>
          <p:cNvSpPr>
            <a:spLocks noChangeArrowheads="1"/>
          </p:cNvSpPr>
          <p:nvPr/>
        </p:nvSpPr>
        <p:spPr bwMode="gray">
          <a:xfrm>
            <a:off x="2887740" y="1762299"/>
            <a:ext cx="6632928" cy="321376"/>
          </a:xfrm>
          <a:prstGeom prst="rect">
            <a:avLst/>
          </a:prstGeom>
          <a:gradFill>
            <a:gsLst>
              <a:gs pos="0">
                <a:srgbClr val="009E47"/>
              </a:gs>
              <a:gs pos="100000">
                <a:srgbClr val="00B830"/>
              </a:gs>
            </a:gsLst>
            <a:lin ang="7800000" scaled="0"/>
          </a:gradFill>
          <a:ln w="635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eaLnBrk="0" latinLnBrk="0" hangingPunct="0">
              <a:defRPr/>
            </a:pPr>
            <a:r>
              <a:rPr lang="ko-KR" altLang="en-US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국민 환경개선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환경행정 만족도 향상 및 새로운 부가가치 창출</a:t>
            </a:r>
            <a:endParaRPr lang="en-US" altLang="ko-KR" sz="1400" b="1" kern="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9" name="그림 78"/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8591" y="2684029"/>
            <a:ext cx="6650951" cy="3470434"/>
          </a:xfrm>
          <a:prstGeom prst="rect">
            <a:avLst/>
          </a:prstGeom>
        </p:spPr>
      </p:pic>
      <p:sp>
        <p:nvSpPr>
          <p:cNvPr id="80" name="Text Box 113"/>
          <p:cNvSpPr>
            <a:spLocks noChangeArrowheads="1"/>
          </p:cNvSpPr>
          <p:nvPr/>
        </p:nvSpPr>
        <p:spPr bwMode="auto">
          <a:xfrm>
            <a:off x="3325369" y="2906675"/>
            <a:ext cx="4960175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</a:pPr>
            <a:r>
              <a:rPr kumimoji="1" lang="ko-KR" altLang="en-US" sz="1400" kern="0" dirty="0" smtClean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환경정보의 </a:t>
            </a:r>
            <a:r>
              <a:rPr kumimoji="1" lang="ko-KR" altLang="en-US" sz="1400" kern="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대국민 서비스를 통한 국민의 알권리 충족 </a:t>
            </a:r>
            <a:endParaRPr kumimoji="1" lang="en-US" altLang="ko-KR" sz="1400" kern="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47797" y="3151557"/>
            <a:ext cx="6150633" cy="25853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/>
          <a:p>
            <a:pPr marL="0" lvl="1" indent="-95250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생활환경 불편사항 해소를 통한 국민 알권리 및 환경정보 제공</a:t>
            </a:r>
            <a:endParaRPr kumimoji="1" lang="en-US" altLang="ko-KR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82" name="Text Box 113"/>
          <p:cNvSpPr>
            <a:spLocks noChangeArrowheads="1"/>
          </p:cNvSpPr>
          <p:nvPr/>
        </p:nvSpPr>
        <p:spPr bwMode="auto">
          <a:xfrm>
            <a:off x="3330426" y="3510287"/>
            <a:ext cx="3908498" cy="21509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</a:pPr>
            <a:r>
              <a:rPr kumimoji="1" lang="ko-KR" altLang="en-US" sz="1400" kern="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생활 밀접 환경정보 제공을 통한 국민 환경 체감도 향상 </a:t>
            </a:r>
            <a:endParaRPr kumimoji="1" lang="en-US" altLang="ko-KR" sz="1400" kern="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14903" y="3713777"/>
            <a:ext cx="6183525" cy="42473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/>
          <a:p>
            <a:pPr marL="0" lvl="1" indent="-95250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미세먼지 등의 환경 관련 국민 관심정보에 대한 보다 정확하고 상세한 정보 제공</a:t>
            </a:r>
            <a:endParaRPr kumimoji="1"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  <a:p>
            <a:pPr marL="0" lvl="1" indent="-95250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환경정보의 보다 풍부한 개방을 통한 환경 관련 앱 개발 활성화</a:t>
            </a:r>
            <a:endParaRPr kumimoji="1" lang="en-US" altLang="ko-KR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84" name="Text Box 113"/>
          <p:cNvSpPr>
            <a:spLocks noChangeArrowheads="1"/>
          </p:cNvSpPr>
          <p:nvPr/>
        </p:nvSpPr>
        <p:spPr bwMode="auto">
          <a:xfrm>
            <a:off x="3330426" y="4187547"/>
            <a:ext cx="5239174" cy="215094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</a:pPr>
            <a:r>
              <a:rPr kumimoji="1" lang="ko-KR" altLang="en-US" sz="1400" kern="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보다 편리한 환경기반을 조성하여 국민에게 미치는 환경 질 개선 도모</a:t>
            </a:r>
            <a:endParaRPr kumimoji="1" lang="en-US" altLang="ko-KR" sz="1400" kern="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14902" y="4391037"/>
            <a:ext cx="6183526" cy="590931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/>
          <a:p>
            <a:pPr marL="0" lvl="1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환경정보를 활용한 보다 안전하고 신뢰도 높은 환경복지 조성</a:t>
            </a:r>
            <a:endParaRPr kumimoji="1" lang="en-US" altLang="ko-KR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  <a:p>
            <a:pPr marL="98425" lvl="1" indent="-98425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빛 공해 </a:t>
            </a:r>
            <a:r>
              <a:rPr kumimoji="1"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등과 같은 보다 세부적인 생활환경에 대한 측정 및 기준마련으로 생활환경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향상</a:t>
            </a:r>
            <a:endParaRPr kumimoji="1" lang="ko-KR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  <a:p>
            <a:pPr marL="76200" lvl="1" indent="-171450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buFontTx/>
              <a:buChar char="-"/>
              <a:tabLst>
                <a:tab pos="5648325" algn="l"/>
              </a:tabLst>
              <a:defRPr/>
            </a:pPr>
            <a:endParaRPr kumimoji="1" lang="en-US" altLang="ko-KR" sz="12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86" name="Text Box 113"/>
          <p:cNvSpPr>
            <a:spLocks noChangeArrowheads="1"/>
          </p:cNvSpPr>
          <p:nvPr/>
        </p:nvSpPr>
        <p:spPr bwMode="auto">
          <a:xfrm>
            <a:off x="3329757" y="4833239"/>
            <a:ext cx="3908498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</a:pPr>
            <a:r>
              <a:rPr kumimoji="1" lang="ko-KR" altLang="en-US" sz="1400" kern="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환경 민감 계층을 위한 서비스 제공에 환경정보 활용 </a:t>
            </a:r>
            <a:endParaRPr kumimoji="1" lang="en-US" altLang="ko-KR" sz="1400" kern="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252185" y="5078121"/>
            <a:ext cx="6117739" cy="25853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/>
          <a:p>
            <a:pPr marL="0" lvl="1" indent="-95250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악취 민감 계층을 위한 악취발생 지역 안내 서비스 등 </a:t>
            </a: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(IoT,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인공지능</a:t>
            </a: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)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 </a:t>
            </a:r>
            <a:endParaRPr kumimoji="1" lang="en-US" altLang="ko-KR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88" name="Text Box 113"/>
          <p:cNvSpPr>
            <a:spLocks noChangeArrowheads="1"/>
          </p:cNvSpPr>
          <p:nvPr/>
        </p:nvSpPr>
        <p:spPr bwMode="auto">
          <a:xfrm>
            <a:off x="3353818" y="5451215"/>
            <a:ext cx="3908498" cy="214527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</a:pPr>
            <a:r>
              <a:rPr kumimoji="1" lang="ko-KR" altLang="en-US" sz="1400" kern="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공공데이터 활용으로 새로운 일자리와 부가가치 창출 </a:t>
            </a:r>
            <a:endParaRPr kumimoji="1" lang="en-US" altLang="ko-KR" sz="1400" kern="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Wingdings" pitchFamily="2" charset="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238295" y="5654421"/>
            <a:ext cx="6150633" cy="424732"/>
          </a:xfrm>
          <a:prstGeom prst="rect">
            <a:avLst/>
          </a:prstGeom>
          <a:noFill/>
          <a:ln>
            <a:noFill/>
          </a:ln>
        </p:spPr>
        <p:txBody>
          <a:bodyPr wrap="square" rIns="36000" rtlCol="0">
            <a:spAutoFit/>
          </a:bodyPr>
          <a:lstStyle/>
          <a:p>
            <a:pPr marL="95250" lvl="1" indent="-190500" defTabSz="1330325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-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민간의 환경 관련 </a:t>
            </a:r>
            <a:r>
              <a:rPr kumimoji="1" lang="ko-KR" altLang="en-US" sz="12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앱개발</a:t>
            </a:r>
            <a:r>
              <a:rPr kumimoji="1" lang="en-US" altLang="ko-KR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, </a:t>
            </a:r>
            <a:r>
              <a:rPr kumimoji="1" lang="ko-KR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환경정보를 활용한 새로운 부가가치 서비스 발굴 및 사업화 등을 통해 미래형 일자리와 국민 소득 향상에 이바지</a:t>
            </a:r>
            <a:endParaRPr kumimoji="1" lang="en-US" altLang="ko-KR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9" y="2917642"/>
            <a:ext cx="215465" cy="189296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9" y="3528209"/>
            <a:ext cx="215465" cy="189296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9" y="4180659"/>
            <a:ext cx="215465" cy="189296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9" y="4836433"/>
            <a:ext cx="215465" cy="189296"/>
          </a:xfrm>
          <a:prstGeom prst="rect">
            <a:avLst/>
          </a:prstGeom>
          <a:solidFill>
            <a:srgbClr val="99CCFF"/>
          </a:solidFill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9" y="5450311"/>
            <a:ext cx="215465" cy="189296"/>
          </a:xfrm>
          <a:prstGeom prst="rect">
            <a:avLst/>
          </a:prstGeom>
          <a:solidFill>
            <a:srgbClr val="99CCFF"/>
          </a:solidFill>
        </p:spPr>
      </p:pic>
      <p:sp>
        <p:nvSpPr>
          <p:cNvPr id="95" name="모서리가 둥근 직사각형 94"/>
          <p:cNvSpPr/>
          <p:nvPr/>
        </p:nvSpPr>
        <p:spPr>
          <a:xfrm>
            <a:off x="2967235" y="2174443"/>
            <a:ext cx="1294547" cy="42504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Text Box 22"/>
          <p:cNvSpPr txBox="1">
            <a:spLocks noChangeArrowheads="1"/>
          </p:cNvSpPr>
          <p:nvPr/>
        </p:nvSpPr>
        <p:spPr bwMode="auto">
          <a:xfrm>
            <a:off x="3128066" y="2176757"/>
            <a:ext cx="117371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환경에 대한 </a:t>
            </a:r>
            <a:endParaRPr lang="en-US" altLang="ko-KR" sz="1100" b="1" kern="0" dirty="0" smtClean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국민 알권리 충족</a:t>
            </a:r>
            <a:endParaRPr lang="ko-KR" altLang="en-US" sz="1100" b="1" kern="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341349" y="2182790"/>
            <a:ext cx="1041221" cy="42504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Text Box 23"/>
          <p:cNvSpPr txBox="1">
            <a:spLocks noChangeArrowheads="1"/>
          </p:cNvSpPr>
          <p:nvPr/>
        </p:nvSpPr>
        <p:spPr bwMode="auto">
          <a:xfrm>
            <a:off x="4486543" y="2224379"/>
            <a:ext cx="972235" cy="31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square" lIns="0" tIns="0" rIns="0" bIns="0">
            <a:noAutofit/>
          </a:bodyPr>
          <a:lstStyle/>
          <a:p>
            <a:pPr algn="ctr" latinLnBrk="0">
              <a:defRPr/>
            </a:pPr>
            <a:r>
              <a:rPr lang="ko-KR" altLang="en-US" sz="1100" b="1" kern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국민 환경</a:t>
            </a:r>
            <a:r>
              <a:rPr lang="en-US" altLang="ko-KR" sz="1100" b="1" kern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100" b="1" kern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 b="1" kern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체감도 </a:t>
            </a: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향상</a:t>
            </a:r>
            <a:endParaRPr lang="ko-KR" altLang="en-US" sz="1100" b="1" kern="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453956" y="2179117"/>
            <a:ext cx="1150895" cy="42504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0" name="Text Box 24"/>
          <p:cNvSpPr txBox="1">
            <a:spLocks noChangeArrowheads="1"/>
          </p:cNvSpPr>
          <p:nvPr/>
        </p:nvSpPr>
        <p:spPr bwMode="auto">
          <a:xfrm>
            <a:off x="5693003" y="2228089"/>
            <a:ext cx="899585" cy="34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square" lIns="0" tIns="0" rIns="0" bIns="0">
            <a:noAutofit/>
          </a:bodyPr>
          <a:lstStyle/>
          <a:p>
            <a:pPr algn="ctr"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국민의 환경 질 개선 도모</a:t>
            </a:r>
            <a:endParaRPr lang="en-US" altLang="ko-KR" sz="1100" b="1" kern="0" dirty="0" smtClean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6705513" y="2179117"/>
            <a:ext cx="1303924" cy="42504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2" name="Text Box 27"/>
          <p:cNvSpPr txBox="1">
            <a:spLocks noChangeArrowheads="1"/>
          </p:cNvSpPr>
          <p:nvPr/>
        </p:nvSpPr>
        <p:spPr bwMode="auto">
          <a:xfrm>
            <a:off x="6890867" y="2193027"/>
            <a:ext cx="11468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</a:t>
            </a:r>
            <a:r>
              <a:rPr lang="ko-KR" altLang="en-US" sz="1100" b="1" kern="0" dirty="0" err="1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민감</a:t>
            </a:r>
            <a:r>
              <a:rPr lang="ko-KR" altLang="en-US" sz="1100" b="1" kern="0" dirty="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계층 보호 기반 확보</a:t>
            </a:r>
            <a:endParaRPr lang="ko-KR" altLang="en-US" sz="1100" b="1" kern="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110099" y="2174443"/>
            <a:ext cx="1324846" cy="42504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kumimoji="1" lang="ko-KR" altLang="en-US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4" name="Text Box 25"/>
          <p:cNvSpPr txBox="1">
            <a:spLocks noChangeArrowheads="1"/>
          </p:cNvSpPr>
          <p:nvPr/>
        </p:nvSpPr>
        <p:spPr bwMode="auto">
          <a:xfrm>
            <a:off x="8375204" y="2263871"/>
            <a:ext cx="1023226" cy="44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wrap="square" lIns="0" tIns="0" rIns="0" bIns="0">
            <a:noAutofit/>
          </a:bodyPr>
          <a:lstStyle/>
          <a:p>
            <a:pPr algn="ctr" latinLnBrk="0">
              <a:defRPr/>
            </a:pPr>
            <a:r>
              <a:rPr lang="ko-KR" altLang="en-US" sz="1050" b="1" kern="0" spc="-100" smtClean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공공데이터 활용으로 새로운 부가가치 창출</a:t>
            </a:r>
            <a:endParaRPr lang="ko-KR" altLang="en-US" sz="1050" b="1" kern="0" spc="-10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08" y="2204864"/>
            <a:ext cx="213399" cy="189296"/>
          </a:xfrm>
          <a:prstGeom prst="rect">
            <a:avLst/>
          </a:prstGeom>
          <a:solidFill>
            <a:srgbClr val="99CCFF"/>
          </a:solidFill>
          <a:ln>
            <a:noFill/>
          </a:ln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75" y="2204864"/>
            <a:ext cx="213399" cy="189296"/>
          </a:xfrm>
          <a:prstGeom prst="rect">
            <a:avLst/>
          </a:prstGeom>
          <a:solidFill>
            <a:srgbClr val="99CCFF"/>
          </a:solidFill>
          <a:ln>
            <a:noFill/>
          </a:ln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86" y="2204864"/>
            <a:ext cx="213399" cy="189296"/>
          </a:xfrm>
          <a:prstGeom prst="rect">
            <a:avLst/>
          </a:prstGeom>
          <a:solidFill>
            <a:srgbClr val="99CCFF"/>
          </a:solidFill>
          <a:ln>
            <a:noFill/>
          </a:ln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84" y="2201193"/>
            <a:ext cx="213399" cy="189296"/>
          </a:xfrm>
          <a:prstGeom prst="rect">
            <a:avLst/>
          </a:prstGeom>
          <a:solidFill>
            <a:srgbClr val="99CCFF"/>
          </a:solidFill>
          <a:ln>
            <a:noFill/>
          </a:ln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67" y="2204864"/>
            <a:ext cx="213399" cy="189296"/>
          </a:xfrm>
          <a:prstGeom prst="rect">
            <a:avLst/>
          </a:prstGeom>
          <a:solidFill>
            <a:srgbClr val="99CCFF"/>
          </a:solidFill>
          <a:ln>
            <a:noFill/>
          </a:ln>
        </p:spPr>
      </p:pic>
      <p:sp>
        <p:nvSpPr>
          <p:cNvPr id="110" name="Rectangle 36"/>
          <p:cNvSpPr>
            <a:spLocks noChangeArrowheads="1"/>
          </p:cNvSpPr>
          <p:nvPr/>
        </p:nvSpPr>
        <p:spPr bwMode="auto">
          <a:xfrm>
            <a:off x="479000" y="2173603"/>
            <a:ext cx="213399" cy="3520864"/>
          </a:xfrm>
          <a:prstGeom prst="rect">
            <a:avLst/>
          </a:prstGeom>
          <a:solidFill>
            <a:srgbClr val="4EA0D1"/>
          </a:solidFill>
          <a:ln w="6350" algn="ctr">
            <a:noFill/>
            <a:round/>
            <a:headEnd/>
            <a:tailEnd/>
          </a:ln>
          <a:effectLst/>
        </p:spPr>
        <p:txBody>
          <a:bodyPr lIns="180000" tIns="0" rIns="0" bIns="0" anchor="ctr"/>
          <a:lstStyle/>
          <a:p>
            <a:pPr marL="0" lvl="1" defTabSz="1330325" latinLnBrk="0">
              <a:lnSpc>
                <a:spcPct val="110000"/>
              </a:lnSpc>
              <a:spcBef>
                <a:spcPct val="0"/>
              </a:spcBef>
              <a:buClr>
                <a:prstClr val="black"/>
              </a:buClr>
              <a:buSzPct val="70000"/>
              <a:tabLst>
                <a:tab pos="5648325" algn="l"/>
              </a:tabLst>
              <a:defRPr/>
            </a:pPr>
            <a:endParaRPr kumimoji="1" lang="ko-KR" altLang="en-US" sz="1000" b="1" kern="0" spc="-70" dirty="0" smtClean="0"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111" name="AutoShape 167"/>
          <p:cNvSpPr>
            <a:spLocks noChangeArrowheads="1"/>
          </p:cNvSpPr>
          <p:nvPr/>
        </p:nvSpPr>
        <p:spPr bwMode="auto">
          <a:xfrm>
            <a:off x="734214" y="2163942"/>
            <a:ext cx="1914446" cy="341105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Text Box 113"/>
          <p:cNvSpPr>
            <a:spLocks noChangeArrowheads="1"/>
          </p:cNvSpPr>
          <p:nvPr/>
        </p:nvSpPr>
        <p:spPr bwMode="auto">
          <a:xfrm>
            <a:off x="811212" y="2271538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공통 인프라 구축</a:t>
            </a:r>
          </a:p>
        </p:txBody>
      </p:sp>
      <p:sp>
        <p:nvSpPr>
          <p:cNvPr id="113" name="AutoShape 167"/>
          <p:cNvSpPr>
            <a:spLocks noChangeArrowheads="1"/>
          </p:cNvSpPr>
          <p:nvPr/>
        </p:nvSpPr>
        <p:spPr bwMode="auto">
          <a:xfrm>
            <a:off x="734214" y="2576945"/>
            <a:ext cx="1914446" cy="341105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4" name="Text Box 113"/>
          <p:cNvSpPr>
            <a:spLocks noChangeArrowheads="1"/>
          </p:cNvSpPr>
          <p:nvPr/>
        </p:nvSpPr>
        <p:spPr bwMode="auto">
          <a:xfrm>
            <a:off x="811212" y="2684540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연계</a:t>
            </a: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 2"/>
              </a:rPr>
              <a:t>수집 플랫폼구축</a:t>
            </a:r>
            <a:endParaRPr kumimoji="1" lang="ko-KR" altLang="en-US" sz="900" b="1" kern="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115" name="AutoShape 167"/>
          <p:cNvSpPr>
            <a:spLocks noChangeArrowheads="1"/>
          </p:cNvSpPr>
          <p:nvPr/>
        </p:nvSpPr>
        <p:spPr bwMode="auto">
          <a:xfrm>
            <a:off x="740071" y="2990165"/>
            <a:ext cx="1914446" cy="341105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6" name="Text Box 113"/>
          <p:cNvSpPr>
            <a:spLocks noChangeArrowheads="1"/>
          </p:cNvSpPr>
          <p:nvPr/>
        </p:nvSpPr>
        <p:spPr bwMode="auto">
          <a:xfrm>
            <a:off x="817069" y="3097759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저장 플랫폼 구축</a:t>
            </a:r>
          </a:p>
        </p:txBody>
      </p:sp>
      <p:sp>
        <p:nvSpPr>
          <p:cNvPr id="117" name="Rectangle 36"/>
          <p:cNvSpPr>
            <a:spLocks noChangeArrowheads="1"/>
          </p:cNvSpPr>
          <p:nvPr/>
        </p:nvSpPr>
        <p:spPr bwMode="auto">
          <a:xfrm>
            <a:off x="445343" y="3679404"/>
            <a:ext cx="263903" cy="483989"/>
          </a:xfrm>
          <a:prstGeom prst="round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innerShdw blurRad="114300">
              <a:sysClr val="window" lastClr="FFFFFF">
                <a:alpha val="50000"/>
              </a:sysClr>
            </a:innerShdw>
          </a:effectLst>
        </p:spPr>
        <p:txBody>
          <a:bodyPr wrap="square" lIns="0" tIns="0" rIns="0" bIns="0" anchor="ctr">
            <a:spAutoFit/>
            <a:scene3d>
              <a:camera prst="orthographicFront"/>
              <a:lightRig rig="brightRoom" dir="tl"/>
            </a:scene3d>
            <a:sp3d extrusionH="44450" contourW="31750" prstMaterial="flat">
              <a:bevelT w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smtClean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플</a:t>
            </a:r>
            <a:endParaRPr kumimoji="1" lang="en-US" altLang="ko-KR" sz="1000" b="1" kern="0" smtClean="0"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smtClean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랫</a:t>
            </a:r>
            <a:endParaRPr kumimoji="1" lang="en-US" altLang="ko-KR" sz="1000" b="1" kern="0" dirty="0" smtClean="0"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폼</a:t>
            </a:r>
          </a:p>
        </p:txBody>
      </p:sp>
      <p:sp>
        <p:nvSpPr>
          <p:cNvPr id="118" name="Rectangle 36"/>
          <p:cNvSpPr>
            <a:spLocks noChangeArrowheads="1"/>
          </p:cNvSpPr>
          <p:nvPr/>
        </p:nvSpPr>
        <p:spPr bwMode="auto">
          <a:xfrm>
            <a:off x="479922" y="5787157"/>
            <a:ext cx="208439" cy="346851"/>
          </a:xfrm>
          <a:prstGeom prst="rect">
            <a:avLst/>
          </a:prstGeom>
          <a:solidFill>
            <a:srgbClr val="2E75B6"/>
          </a:solidFill>
          <a:ln w="6350" algn="ctr">
            <a:noFill/>
            <a:round/>
            <a:headEnd/>
            <a:tailEnd/>
          </a:ln>
          <a:effectLst/>
        </p:spPr>
        <p:txBody>
          <a:bodyPr lIns="180000" tIns="0" rIns="0" bIns="0" anchor="ctr"/>
          <a:lstStyle/>
          <a:p>
            <a:pPr marL="0" lvl="1" defTabSz="1330325" latinLnBrk="0">
              <a:lnSpc>
                <a:spcPct val="110000"/>
              </a:lnSpc>
              <a:spcBef>
                <a:spcPct val="0"/>
              </a:spcBef>
              <a:buClr>
                <a:prstClr val="black"/>
              </a:buClr>
              <a:buSzPct val="70000"/>
              <a:tabLst>
                <a:tab pos="5648325" algn="l"/>
              </a:tabLst>
              <a:defRPr/>
            </a:pPr>
            <a:endParaRPr kumimoji="1" lang="ko-KR" altLang="en-US" sz="1000" b="1" kern="0" spc="-70" dirty="0" smtClean="0"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119" name="Text Box 113"/>
          <p:cNvSpPr>
            <a:spLocks noChangeArrowheads="1"/>
          </p:cNvSpPr>
          <p:nvPr/>
        </p:nvSpPr>
        <p:spPr bwMode="auto">
          <a:xfrm>
            <a:off x="821838" y="5464270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과학적 순환자원 관리</a:t>
            </a:r>
          </a:p>
        </p:txBody>
      </p:sp>
      <p:sp>
        <p:nvSpPr>
          <p:cNvPr id="120" name="AutoShape 167"/>
          <p:cNvSpPr>
            <a:spLocks noChangeArrowheads="1"/>
          </p:cNvSpPr>
          <p:nvPr/>
        </p:nvSpPr>
        <p:spPr bwMode="auto">
          <a:xfrm>
            <a:off x="756189" y="4969482"/>
            <a:ext cx="1914446" cy="333512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1" name="Text Box 113"/>
          <p:cNvSpPr>
            <a:spLocks noChangeArrowheads="1"/>
          </p:cNvSpPr>
          <p:nvPr/>
        </p:nvSpPr>
        <p:spPr bwMode="auto">
          <a:xfrm>
            <a:off x="774159" y="5074763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 데이터 품질관리 체계 구축</a:t>
            </a:r>
          </a:p>
        </p:txBody>
      </p:sp>
      <p:sp>
        <p:nvSpPr>
          <p:cNvPr id="123" name="AutoShape 167"/>
          <p:cNvSpPr>
            <a:spLocks noChangeArrowheads="1"/>
          </p:cNvSpPr>
          <p:nvPr/>
        </p:nvSpPr>
        <p:spPr bwMode="auto">
          <a:xfrm>
            <a:off x="739455" y="5360955"/>
            <a:ext cx="1914446" cy="333512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4" name="Text Box 113"/>
          <p:cNvSpPr>
            <a:spLocks noChangeArrowheads="1"/>
          </p:cNvSpPr>
          <p:nvPr/>
        </p:nvSpPr>
        <p:spPr bwMode="auto">
          <a:xfrm>
            <a:off x="795360" y="5466237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 제공 관련 법 제도 개선</a:t>
            </a:r>
          </a:p>
        </p:txBody>
      </p:sp>
      <p:sp>
        <p:nvSpPr>
          <p:cNvPr id="125" name="AutoShape 167"/>
          <p:cNvSpPr>
            <a:spLocks noChangeArrowheads="1"/>
          </p:cNvSpPr>
          <p:nvPr/>
        </p:nvSpPr>
        <p:spPr bwMode="auto">
          <a:xfrm>
            <a:off x="740071" y="3382508"/>
            <a:ext cx="1914446" cy="341105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6" name="Text Box 113"/>
          <p:cNvSpPr>
            <a:spLocks noChangeArrowheads="1"/>
          </p:cNvSpPr>
          <p:nvPr/>
        </p:nvSpPr>
        <p:spPr bwMode="auto">
          <a:xfrm>
            <a:off x="817069" y="3490102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분석 플랫폼 구축</a:t>
            </a:r>
          </a:p>
        </p:txBody>
      </p:sp>
      <p:sp>
        <p:nvSpPr>
          <p:cNvPr id="127" name="AutoShape 167"/>
          <p:cNvSpPr>
            <a:spLocks noChangeArrowheads="1"/>
          </p:cNvSpPr>
          <p:nvPr/>
        </p:nvSpPr>
        <p:spPr bwMode="auto">
          <a:xfrm>
            <a:off x="740071" y="3780479"/>
            <a:ext cx="1914446" cy="341105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8" name="Text Box 113"/>
          <p:cNvSpPr>
            <a:spLocks noChangeArrowheads="1"/>
          </p:cNvSpPr>
          <p:nvPr/>
        </p:nvSpPr>
        <p:spPr bwMode="auto">
          <a:xfrm>
            <a:off x="817069" y="3888073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빅데이터 활용 플랫폼 구축</a:t>
            </a:r>
          </a:p>
        </p:txBody>
      </p:sp>
      <p:sp>
        <p:nvSpPr>
          <p:cNvPr id="129" name="Text Box 113"/>
          <p:cNvSpPr>
            <a:spLocks noChangeArrowheads="1"/>
          </p:cNvSpPr>
          <p:nvPr/>
        </p:nvSpPr>
        <p:spPr bwMode="auto">
          <a:xfrm>
            <a:off x="821838" y="4676714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과학적 순환자원 관리</a:t>
            </a:r>
          </a:p>
        </p:txBody>
      </p:sp>
      <p:sp>
        <p:nvSpPr>
          <p:cNvPr id="130" name="AutoShape 167"/>
          <p:cNvSpPr>
            <a:spLocks noChangeArrowheads="1"/>
          </p:cNvSpPr>
          <p:nvPr/>
        </p:nvSpPr>
        <p:spPr bwMode="auto">
          <a:xfrm>
            <a:off x="756189" y="4181926"/>
            <a:ext cx="1914446" cy="333512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Text Box 113"/>
          <p:cNvSpPr>
            <a:spLocks noChangeArrowheads="1"/>
          </p:cNvSpPr>
          <p:nvPr/>
        </p:nvSpPr>
        <p:spPr bwMode="auto">
          <a:xfrm>
            <a:off x="812095" y="4287208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환경정보 융합 빅데이터 센터</a:t>
            </a:r>
            <a:r>
              <a:rPr kumimoji="1" lang="en-US" altLang="ko-KR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(</a:t>
            </a: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가칭</a:t>
            </a:r>
            <a:r>
              <a:rPr kumimoji="1" lang="en-US" altLang="ko-KR" sz="900" b="1" kern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) </a:t>
            </a:r>
            <a:r>
              <a:rPr kumimoji="1" lang="ko-KR" altLang="en-US" sz="900" b="1" kern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구축</a:t>
            </a:r>
            <a:endParaRPr kumimoji="1" lang="ko-KR" altLang="en-US" sz="900" b="1" kern="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132" name="AutoShape 167"/>
          <p:cNvSpPr>
            <a:spLocks noChangeArrowheads="1"/>
          </p:cNvSpPr>
          <p:nvPr/>
        </p:nvSpPr>
        <p:spPr bwMode="auto">
          <a:xfrm>
            <a:off x="739455" y="4573400"/>
            <a:ext cx="1914446" cy="333512"/>
          </a:xfrm>
          <a:prstGeom prst="roundRect">
            <a:avLst>
              <a:gd name="adj" fmla="val 8287"/>
            </a:avLst>
          </a:prstGeom>
          <a:solidFill>
            <a:srgbClr val="C8C8C8">
              <a:lumMod val="20000"/>
              <a:lumOff val="80000"/>
            </a:srgb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Text Box 113"/>
          <p:cNvSpPr>
            <a:spLocks noChangeArrowheads="1"/>
          </p:cNvSpPr>
          <p:nvPr/>
        </p:nvSpPr>
        <p:spPr bwMode="auto">
          <a:xfrm>
            <a:off x="795360" y="4609726"/>
            <a:ext cx="1849004" cy="27582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온톨로지를 이용한 환경정보 데이터 표준화 체계 구축</a:t>
            </a:r>
          </a:p>
        </p:txBody>
      </p:sp>
      <p:sp>
        <p:nvSpPr>
          <p:cNvPr id="134" name="Text Box 113"/>
          <p:cNvSpPr>
            <a:spLocks noChangeArrowheads="1"/>
          </p:cNvSpPr>
          <p:nvPr/>
        </p:nvSpPr>
        <p:spPr bwMode="auto">
          <a:xfrm>
            <a:off x="821838" y="5890472"/>
            <a:ext cx="1849004" cy="13791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과학적 순환자원 관리</a:t>
            </a:r>
          </a:p>
        </p:txBody>
      </p:sp>
      <p:sp>
        <p:nvSpPr>
          <p:cNvPr id="135" name="AutoShape 167"/>
          <p:cNvSpPr>
            <a:spLocks noChangeArrowheads="1"/>
          </p:cNvSpPr>
          <p:nvPr/>
        </p:nvSpPr>
        <p:spPr bwMode="auto">
          <a:xfrm>
            <a:off x="739455" y="5787157"/>
            <a:ext cx="1914446" cy="333512"/>
          </a:xfrm>
          <a:prstGeom prst="roundRect">
            <a:avLst>
              <a:gd name="adj" fmla="val 8287"/>
            </a:avLst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  <a:effectLst>
            <a:innerShdw blurRad="76200">
              <a:srgbClr val="969696">
                <a:lumMod val="50000"/>
              </a:srgbClr>
            </a:innerShdw>
            <a:reflection blurRad="6350" stA="52000" endA="300" endPos="35000" dir="5400000" sy="-100000" algn="bl" rotWithShape="0"/>
          </a:effectLst>
          <a:extLst/>
        </p:spPr>
        <p:txBody>
          <a:bodyPr wrap="square" lIns="3600" tIns="3600" rIns="3600" bIns="3600" anchor="ctr">
            <a:noAutofit/>
          </a:bodyPr>
          <a:lstStyle/>
          <a:p>
            <a:pPr algn="ctr" latinLnBrk="0">
              <a:spcBef>
                <a:spcPct val="0"/>
              </a:spcBef>
              <a:buClr>
                <a:srgbClr val="0066CC"/>
              </a:buClr>
              <a:buSzPct val="110000"/>
              <a:defRPr/>
            </a:pPr>
            <a:endParaRPr kumimoji="1" lang="ko-KR" altLang="en-US" sz="1000" b="1" kern="0" dirty="0" smtClean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6" name="Text Box 113"/>
          <p:cNvSpPr>
            <a:spLocks noChangeArrowheads="1"/>
          </p:cNvSpPr>
          <p:nvPr/>
        </p:nvSpPr>
        <p:spPr bwMode="auto">
          <a:xfrm>
            <a:off x="795360" y="5823484"/>
            <a:ext cx="1849004" cy="275820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 contourW="31750">
              <a:bevelT w="1270"/>
              <a:contourClr>
                <a:schemeClr val="bg1"/>
              </a:contourClr>
            </a:sp3d>
          </a:bodyPr>
          <a:lstStyle/>
          <a:p>
            <a:pPr marL="0" lvl="1" indent="-95250" defTabSz="1330325" latinLnBrk="0">
              <a:lnSpc>
                <a:spcPct val="90000"/>
              </a:lnSpc>
              <a:spcBef>
                <a:spcPct val="0"/>
              </a:spcBef>
              <a:buClr>
                <a:sysClr val="windowText" lastClr="000000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900" b="1" kern="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지능형 환경감시를 통한 환경오염 사전예방 및 대응</a:t>
            </a:r>
          </a:p>
        </p:txBody>
      </p:sp>
      <p:sp>
        <p:nvSpPr>
          <p:cNvPr id="137" name="Rectangle 36"/>
          <p:cNvSpPr>
            <a:spLocks noChangeArrowheads="1"/>
          </p:cNvSpPr>
          <p:nvPr/>
        </p:nvSpPr>
        <p:spPr bwMode="auto">
          <a:xfrm>
            <a:off x="445671" y="5790382"/>
            <a:ext cx="263903" cy="331589"/>
          </a:xfrm>
          <a:prstGeom prst="round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innerShdw blurRad="114300">
              <a:sysClr val="window" lastClr="FFFFFF">
                <a:alpha val="50000"/>
              </a:sysClr>
            </a:innerShdw>
          </a:effectLst>
        </p:spPr>
        <p:txBody>
          <a:bodyPr wrap="square" lIns="0" tIns="0" rIns="0" bIns="0" anchor="ctr">
            <a:spAutoFit/>
            <a:scene3d>
              <a:camera prst="orthographicFront"/>
              <a:lightRig rig="brightRoom" dir="tl"/>
            </a:scene3d>
            <a:sp3d extrusionH="44450" contourW="31750" prstMaterial="flat">
              <a:bevelT w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과</a:t>
            </a:r>
            <a:endParaRPr kumimoji="1" lang="en-US" altLang="ko-KR" sz="1000" b="1" kern="0" dirty="0" smtClean="0"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0" lvl="1" indent="-79375" algn="ctr" defTabSz="1330325" latinLnBrk="0"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tabLst>
                <a:tab pos="5648325" algn="l"/>
              </a:tabLst>
              <a:defRPr/>
            </a:pPr>
            <a:r>
              <a:rPr kumimoji="1" lang="ko-KR" altLang="en-US" sz="1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5752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0" y="2924944"/>
            <a:ext cx="9914173" cy="707886"/>
            <a:chOff x="-8173" y="2022972"/>
            <a:chExt cx="9920758" cy="70788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-8173" y="2397820"/>
              <a:ext cx="9920758" cy="0"/>
            </a:xfrm>
            <a:prstGeom prst="line">
              <a:avLst/>
            </a:prstGeom>
            <a:ln w="38100" cap="rnd">
              <a:gradFill flip="none" rotWithShape="1">
                <a:gsLst>
                  <a:gs pos="5000">
                    <a:schemeClr val="accent1">
                      <a:tint val="66000"/>
                      <a:satMod val="160000"/>
                      <a:alpha val="0"/>
                    </a:schemeClr>
                  </a:gs>
                  <a:gs pos="70000">
                    <a:srgbClr val="55BEF8"/>
                  </a:gs>
                  <a:gs pos="30000">
                    <a:srgbClr val="01A5FA"/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982678" y="2022972"/>
              <a:ext cx="4158065" cy="707886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Ⅴ. </a:t>
              </a:r>
              <a:r>
                <a:rPr kumimoji="1" lang="ko-KR" altLang="en-US" sz="40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시범분석 파일럿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gray">
          <a:xfrm>
            <a:off x="804696" y="1988840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파일럿 목적 </a:t>
            </a:r>
            <a:r>
              <a:rPr lang="en-US" altLang="ko-KR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과정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파일럿 시나리오</a:t>
            </a:r>
            <a:r>
              <a:rPr lang="en-US" altLang="ko-KR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</a:t>
            </a: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</a:t>
            </a:r>
            <a:r>
              <a:rPr lang="en-US" altLang="ko-KR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847" y="388446"/>
            <a:ext cx="27286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5.1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파일럿 진행 절차</a:t>
            </a:r>
          </a:p>
        </p:txBody>
      </p:sp>
    </p:spTree>
    <p:extLst>
      <p:ext uri="{BB962C8B-B14F-4D97-AF65-F5344CB8AC3E}">
        <p14:creationId xmlns:p14="http://schemas.microsoft.com/office/powerpoint/2010/main" val="24525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gray">
          <a:xfrm>
            <a:off x="804696" y="2132856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파일럿 시스템 구성도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847" y="388446"/>
            <a:ext cx="2999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5.2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파일럿 시스템 구성</a:t>
            </a:r>
          </a:p>
        </p:txBody>
      </p:sp>
    </p:spTree>
    <p:extLst>
      <p:ext uri="{BB962C8B-B14F-4D97-AF65-F5344CB8AC3E}">
        <p14:creationId xmlns:p14="http://schemas.microsoft.com/office/powerpoint/2010/main" val="2512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gray">
          <a:xfrm>
            <a:off x="804696" y="2204864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서구청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환경부 </a:t>
            </a:r>
            <a:r>
              <a:rPr lang="ko-KR" altLang="en-US" sz="1400" b="1" spc="-70" dirty="0" err="1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환경감시팀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한강유역 환경청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847" y="388446"/>
            <a:ext cx="2380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5.3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파일럿 인터뷰</a:t>
            </a:r>
          </a:p>
        </p:txBody>
      </p:sp>
    </p:spTree>
    <p:extLst>
      <p:ext uri="{BB962C8B-B14F-4D97-AF65-F5344CB8AC3E}">
        <p14:creationId xmlns:p14="http://schemas.microsoft.com/office/powerpoint/2010/main" val="2512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gray">
          <a:xfrm>
            <a:off x="804696" y="2060848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결정요인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모델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847" y="388446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5.4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 결정 및 분석 모델</a:t>
            </a:r>
          </a:p>
        </p:txBody>
      </p:sp>
    </p:spTree>
    <p:extLst>
      <p:ext uri="{BB962C8B-B14F-4D97-AF65-F5344CB8AC3E}">
        <p14:creationId xmlns:p14="http://schemas.microsoft.com/office/powerpoint/2010/main" val="2512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gray">
          <a:xfrm>
            <a:off x="804696" y="2420888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파일럿 분석결과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847" y="388446"/>
            <a:ext cx="27286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5.5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파일럿 분석 결과</a:t>
            </a:r>
          </a:p>
        </p:txBody>
      </p:sp>
    </p:spTree>
    <p:extLst>
      <p:ext uri="{BB962C8B-B14F-4D97-AF65-F5344CB8AC3E}">
        <p14:creationId xmlns:p14="http://schemas.microsoft.com/office/powerpoint/2010/main" val="2512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687738"/>
              </p:ext>
            </p:extLst>
          </p:nvPr>
        </p:nvGraphicFramePr>
        <p:xfrm>
          <a:off x="263632" y="1641549"/>
          <a:ext cx="9362505" cy="139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Image" r:id="rId3" imgW="12926984" imgH="2222222" progId="Photoshop.Image.8">
                  <p:embed/>
                </p:oleObj>
              </mc:Choice>
              <mc:Fallback>
                <p:oleObj name="Image" r:id="rId3" imgW="12926984" imgH="2222222" progId="Photoshop.Image.8">
                  <p:embed/>
                  <p:pic>
                    <p:nvPicPr>
                      <p:cNvPr id="0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263632" y="1641549"/>
                        <a:ext cx="9362505" cy="1391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" name="AutoShape 250" descr="박스"/>
          <p:cNvSpPr>
            <a:spLocks noChangeArrowheads="1"/>
          </p:cNvSpPr>
          <p:nvPr/>
        </p:nvSpPr>
        <p:spPr bwMode="auto">
          <a:xfrm>
            <a:off x="3149277" y="1885951"/>
            <a:ext cx="3584898" cy="2608078"/>
          </a:xfrm>
          <a:prstGeom prst="roundRect">
            <a:avLst>
              <a:gd name="adj" fmla="val 4408"/>
            </a:avLst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gradFill>
              <a:gsLst>
                <a:gs pos="1000">
                  <a:srgbClr val="3ACCFF"/>
                </a:gs>
                <a:gs pos="50000">
                  <a:srgbClr val="0079C1"/>
                </a:gs>
                <a:gs pos="100000">
                  <a:srgbClr val="002D7A"/>
                </a:gs>
              </a:gsLst>
              <a:lin ang="3600000" scaled="0"/>
            </a:gradFill>
            <a:prstDash val="solid"/>
            <a:round/>
            <a:headEnd type="none" w="med" len="med"/>
            <a:tailEnd type="none" w="med" len="me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1019175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tabLst>
                <a:tab pos="3768725" algn="l"/>
              </a:tabLst>
              <a:defRPr/>
            </a:pPr>
            <a:endParaRPr kumimoji="0" lang="ko-KR" altLang="en-US" sz="1400" spc="-100" dirty="0">
              <a:ln w="0"/>
              <a:solidFill>
                <a:srgbClr val="29292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281639" y="2873872"/>
            <a:ext cx="2190750" cy="1298077"/>
          </a:xfrm>
          <a:prstGeom prst="roundRect">
            <a:avLst>
              <a:gd name="adj" fmla="val 7766"/>
            </a:avLst>
          </a:prstGeom>
          <a:gradFill>
            <a:gsLst>
              <a:gs pos="0">
                <a:srgbClr val="0070C0"/>
              </a:gs>
              <a:gs pos="100000">
                <a:srgbClr val="4EA0D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365898" y="2918529"/>
            <a:ext cx="2022230" cy="12049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latinLnBrk="0">
              <a:spcBef>
                <a:spcPts val="600"/>
              </a:spcBef>
            </a:pPr>
            <a:r>
              <a:rPr lang="en-US" altLang="ko-KR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 </a:t>
            </a:r>
            <a:r>
              <a:rPr lang="ko-KR" altLang="en-US" sz="1200" b="1" spc="-7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국민의 환경행복이 가능한 스마트 환경정보 생태계 구축 </a:t>
            </a:r>
            <a:r>
              <a:rPr lang="en-US" altLang="ko-KR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</a:p>
          <a:p>
            <a:pPr marL="171450" indent="-171450" algn="ctr" latinLnBrk="0">
              <a:spcBef>
                <a:spcPts val="200"/>
              </a:spcBef>
              <a:buFontTx/>
              <a:buChar char="-"/>
            </a:pPr>
            <a:r>
              <a:rPr lang="en-US" altLang="ko-KR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12/22</a:t>
            </a:r>
          </a:p>
          <a:p>
            <a:pPr marL="171450" indent="-171450" algn="ctr" latinLnBrk="0">
              <a:spcBef>
                <a:spcPts val="200"/>
              </a:spcBef>
              <a:buFontTx/>
              <a:buChar char="-"/>
            </a:pPr>
            <a:r>
              <a:rPr lang="ko-KR" altLang="en-US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정부예산 </a:t>
            </a:r>
            <a:r>
              <a:rPr lang="en-US" altLang="ko-KR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’20</a:t>
            </a:r>
            <a:r>
              <a:rPr lang="ko-KR" altLang="en-US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</a:t>
            </a:r>
            <a:r>
              <a:rPr lang="en-US" altLang="ko-KR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확보</a:t>
            </a:r>
            <a:endParaRPr lang="en-US" altLang="ko-KR" sz="1100" b="1" spc="-8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ctr" latinLnBrk="0">
              <a:spcBef>
                <a:spcPts val="200"/>
              </a:spcBef>
              <a:buFontTx/>
              <a:buChar char="-"/>
            </a:pPr>
            <a:r>
              <a:rPr lang="en-US" altLang="ko-KR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2018</a:t>
            </a:r>
            <a:r>
              <a:rPr lang="ko-KR" altLang="en-US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년도 본 사업 추진에 필요한 </a:t>
            </a:r>
            <a:r>
              <a:rPr lang="en-US" altLang="ko-KR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RFP, </a:t>
            </a:r>
            <a:r>
              <a:rPr lang="ko-KR" altLang="en-US" sz="1100" b="1" spc="-8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준비사항 등 마련</a:t>
            </a:r>
            <a:endParaRPr lang="ko-KR" altLang="en-US" sz="1100" b="1" spc="-8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692827" y="4183525"/>
            <a:ext cx="63732" cy="1845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920552" y="4183525"/>
            <a:ext cx="63732" cy="1845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gray">
          <a:xfrm>
            <a:off x="454596" y="1134269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pc="-70" dirty="0" err="1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</a:t>
            </a:r>
            <a:r>
              <a:rPr lang="ko-KR" altLang="en-US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70" dirty="0" err="1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거버넌스를</a:t>
            </a:r>
            <a:r>
              <a:rPr lang="ko-KR" altLang="en-US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통하여 기업 내</a:t>
            </a:r>
            <a:r>
              <a:rPr lang="en-US" altLang="ko-KR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ko-KR" altLang="en-US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외부에서 수집되는 다양한 </a:t>
            </a:r>
            <a:r>
              <a:rPr lang="ko-KR" altLang="en-US" spc="-70" dirty="0" err="1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데이터별</a:t>
            </a:r>
            <a:r>
              <a:rPr lang="ko-KR" altLang="en-US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70" dirty="0" err="1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오너십과</a:t>
            </a:r>
            <a:r>
              <a:rPr lang="ko-KR" altLang="en-US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저장되는 위치</a:t>
            </a:r>
            <a:endParaRPr lang="en-US" altLang="ko-KR" spc="-70" dirty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459" y="388446"/>
            <a:ext cx="19800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1.1  </a:t>
            </a:r>
            <a:r>
              <a:rPr lang="ko-KR" altLang="en-US" sz="26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개요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개요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28624" y="2852936"/>
            <a:ext cx="2171407" cy="1318529"/>
          </a:xfrm>
          <a:prstGeom prst="roundRect">
            <a:avLst>
              <a:gd name="adj" fmla="val 7766"/>
            </a:avLst>
          </a:prstGeom>
          <a:gradFill>
            <a:gsLst>
              <a:gs pos="0">
                <a:srgbClr val="0070C0"/>
              </a:gs>
              <a:gs pos="100000">
                <a:srgbClr val="4EA0D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08766" y="3013362"/>
            <a:ext cx="1951173" cy="10233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latinLnBrk="0">
              <a:spcBef>
                <a:spcPts val="300"/>
              </a:spcBef>
            </a:pPr>
            <a:r>
              <a:rPr lang="en-US" altLang="ko-KR" sz="13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3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 빅데이터 구축 정보전략계획</a:t>
            </a:r>
            <a:r>
              <a:rPr lang="en-US" altLang="ko-KR" sz="13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  <a:r>
              <a:rPr lang="en-US" altLang="ko-KR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착수</a:t>
            </a:r>
            <a:endParaRPr lang="en-US" altLang="ko-KR" sz="1100" b="1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ctr" latinLnBrk="0">
              <a:spcBef>
                <a:spcPts val="300"/>
              </a:spcBef>
              <a:buFontTx/>
              <a:buChar char="-"/>
            </a:pPr>
            <a:r>
              <a:rPr lang="en-US" altLang="ko-KR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6/26</a:t>
            </a:r>
          </a:p>
          <a:p>
            <a:pPr marL="171450" indent="-171450" algn="ctr" latinLnBrk="0">
              <a:spcBef>
                <a:spcPts val="300"/>
              </a:spcBef>
              <a:buFontTx/>
              <a:buChar char="-"/>
            </a:pPr>
            <a:r>
              <a:rPr lang="ko-KR" altLang="en-US" sz="1100" b="1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정보팀</a:t>
            </a:r>
            <a:r>
              <a:rPr lang="en-US" altLang="ko-KR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실증연구관리팀</a:t>
            </a:r>
            <a:endParaRPr lang="en-US" altLang="ko-KR" sz="1100" b="1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ctr" latinLnBrk="0">
              <a:spcBef>
                <a:spcPts val="300"/>
              </a:spcBef>
              <a:buFontTx/>
              <a:buChar char="-"/>
            </a:pPr>
            <a:r>
              <a:rPr lang="ko-KR" altLang="en-US" sz="1100" b="1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피앤티컨설팅</a:t>
            </a:r>
            <a:r>
              <a:rPr lang="ko-KR" altLang="en-US" sz="11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컨소시엄</a:t>
            </a:r>
            <a:endParaRPr lang="ko-KR" altLang="en-US" sz="11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3430984" y="4918389"/>
            <a:ext cx="50677" cy="115358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6572250" y="5063650"/>
            <a:ext cx="50677" cy="7899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8716383" y="5195426"/>
            <a:ext cx="50677" cy="7899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5042495" y="5539849"/>
            <a:ext cx="45719" cy="488032"/>
          </a:xfrm>
          <a:prstGeom prst="roundRect">
            <a:avLst/>
          </a:prstGeom>
          <a:solidFill>
            <a:srgbClr val="25B05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1828879" y="4870021"/>
            <a:ext cx="50677" cy="115358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51111" y="4869160"/>
            <a:ext cx="8429128" cy="625200"/>
            <a:chOff x="1151111" y="4869160"/>
            <a:chExt cx="8429128" cy="625200"/>
          </a:xfrm>
        </p:grpSpPr>
        <p:grpSp>
          <p:nvGrpSpPr>
            <p:cNvPr id="112" name="그룹 111"/>
            <p:cNvGrpSpPr/>
            <p:nvPr/>
          </p:nvGrpSpPr>
          <p:grpSpPr>
            <a:xfrm>
              <a:off x="2720752" y="4869160"/>
              <a:ext cx="1530895" cy="625200"/>
              <a:chOff x="652632" y="4191695"/>
              <a:chExt cx="3038144" cy="373752"/>
            </a:xfrm>
          </p:grpSpPr>
          <p:sp>
            <p:nvSpPr>
              <p:cNvPr id="113" name="모서리가 둥근 직사각형 52"/>
              <p:cNvSpPr/>
              <p:nvPr/>
            </p:nvSpPr>
            <p:spPr bwMode="auto">
              <a:xfrm>
                <a:off x="742960" y="4191695"/>
                <a:ext cx="2857490" cy="373752"/>
              </a:xfrm>
              <a:prstGeom prst="homePlat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4" name="LcS2"/>
              <p:cNvSpPr txBox="1"/>
              <p:nvPr/>
            </p:nvSpPr>
            <p:spPr bwMode="auto">
              <a:xfrm>
                <a:off x="652632" y="4293324"/>
                <a:ext cx="3038144" cy="170497"/>
              </a:xfrm>
              <a:prstGeom prst="homePlate">
                <a:avLst/>
              </a:prstGeom>
              <a:noFill/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63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 defTabSz="762000" latinLnBrk="0">
                  <a:lnSpc>
                    <a:spcPct val="110000"/>
                  </a:lnSpc>
                  <a:defRPr sz="2041" b="0" spc="-7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뫼비우스 Bold" pitchFamily="2" charset="-127"/>
                    <a:ea typeface="뫼비우스 Bold" pitchFamily="2" charset="-127"/>
                  </a:defRPr>
                </a:lvl1pPr>
              </a:lstStyle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TFT 2</a:t>
                </a:r>
                <a: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차 인터뷰 및 </a:t>
                </a:r>
                <a:r>
                  <a:rPr lang="en-US" altLang="ko-KR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과제 </a:t>
                </a:r>
                <a: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발굴 토론회</a:t>
                </a: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5870377" y="4869160"/>
              <a:ext cx="1530895" cy="625200"/>
              <a:chOff x="604638" y="4191695"/>
              <a:chExt cx="3038144" cy="373752"/>
            </a:xfrm>
          </p:grpSpPr>
          <p:sp>
            <p:nvSpPr>
              <p:cNvPr id="116" name="모서리가 둥근 직사각형 52"/>
              <p:cNvSpPr/>
              <p:nvPr/>
            </p:nvSpPr>
            <p:spPr bwMode="auto">
              <a:xfrm>
                <a:off x="742960" y="4191695"/>
                <a:ext cx="2857490" cy="373752"/>
              </a:xfrm>
              <a:prstGeom prst="homePlat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7" name="LcS2"/>
              <p:cNvSpPr txBox="1"/>
              <p:nvPr/>
            </p:nvSpPr>
            <p:spPr bwMode="auto">
              <a:xfrm>
                <a:off x="604638" y="4301052"/>
                <a:ext cx="3038144" cy="170497"/>
              </a:xfrm>
              <a:prstGeom prst="homePlate">
                <a:avLst/>
              </a:prstGeom>
              <a:noFill/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63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 defTabSz="762000" latinLnBrk="0">
                  <a:lnSpc>
                    <a:spcPct val="110000"/>
                  </a:lnSpc>
                  <a:defRPr sz="2041" b="0" spc="-7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뫼비우스 Bold" pitchFamily="2" charset="-127"/>
                    <a:ea typeface="뫼비우스 Bold" pitchFamily="2" charset="-127"/>
                  </a:defRPr>
                </a:lvl1pPr>
              </a:lstStyle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예산 심의  </a:t>
                </a:r>
                <a:r>
                  <a:rPr lang="ko-KR" altLang="en-US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관련</a:t>
                </a:r>
                <a:r>
                  <a:rPr lang="en-US" altLang="ko-KR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120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보고 </a:t>
                </a:r>
                <a: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지원</a:t>
                </a: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8049344" y="4869160"/>
              <a:ext cx="1530895" cy="625200"/>
              <a:chOff x="604638" y="4191695"/>
              <a:chExt cx="3038144" cy="373752"/>
            </a:xfrm>
          </p:grpSpPr>
          <p:sp>
            <p:nvSpPr>
              <p:cNvPr id="119" name="모서리가 둥근 직사각형 52"/>
              <p:cNvSpPr/>
              <p:nvPr/>
            </p:nvSpPr>
            <p:spPr bwMode="auto">
              <a:xfrm>
                <a:off x="742960" y="4191695"/>
                <a:ext cx="2857490" cy="373752"/>
              </a:xfrm>
              <a:prstGeom prst="homePlat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0" name="LcS2"/>
              <p:cNvSpPr txBox="1"/>
              <p:nvPr/>
            </p:nvSpPr>
            <p:spPr bwMode="auto">
              <a:xfrm>
                <a:off x="604638" y="4343676"/>
                <a:ext cx="3038144" cy="85249"/>
              </a:xfrm>
              <a:prstGeom prst="homePlate">
                <a:avLst/>
              </a:prstGeom>
              <a:noFill/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63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 defTabSz="762000" latinLnBrk="0">
                  <a:lnSpc>
                    <a:spcPct val="110000"/>
                  </a:lnSpc>
                  <a:defRPr sz="2041" b="0" spc="-7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뫼비우스 Bold" pitchFamily="2" charset="-127"/>
                    <a:ea typeface="뫼비우스 Bold" pitchFamily="2" charset="-127"/>
                  </a:defRPr>
                </a:lvl1pPr>
              </a:lstStyle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파일럿 진행</a:t>
                </a: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1151111" y="4869160"/>
              <a:ext cx="1530895" cy="625200"/>
              <a:chOff x="652632" y="4191695"/>
              <a:chExt cx="3038144" cy="373752"/>
            </a:xfrm>
          </p:grpSpPr>
          <p:sp>
            <p:nvSpPr>
              <p:cNvPr id="110" name="모서리가 둥근 직사각형 52"/>
              <p:cNvSpPr/>
              <p:nvPr/>
            </p:nvSpPr>
            <p:spPr bwMode="auto">
              <a:xfrm>
                <a:off x="742960" y="4191695"/>
                <a:ext cx="2857490" cy="373752"/>
              </a:xfrm>
              <a:prstGeom prst="homePlate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60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1" name="LcS2"/>
              <p:cNvSpPr txBox="1"/>
              <p:nvPr/>
            </p:nvSpPr>
            <p:spPr bwMode="auto">
              <a:xfrm>
                <a:off x="652632" y="4261356"/>
                <a:ext cx="3038144" cy="234433"/>
              </a:xfrm>
              <a:prstGeom prst="homePlate">
                <a:avLst/>
              </a:prstGeom>
              <a:noFill/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63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 defTabSz="762000" latinLnBrk="0">
                  <a:lnSpc>
                    <a:spcPct val="110000"/>
                  </a:lnSpc>
                  <a:defRPr sz="2041" b="0" spc="-70"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0"/>
                    </a:gradFill>
                    <a:latin typeface="뫼비우스 Bold" pitchFamily="2" charset="-127"/>
                    <a:ea typeface="뫼비우스 Bold" pitchFamily="2" charset="-127"/>
                  </a:defRPr>
                </a:lvl1pPr>
              </a:lstStyle>
              <a:p>
                <a:pPr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TFT 1</a:t>
                </a:r>
                <a: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차 인터뷰</a:t>
                </a:r>
                <a:br>
                  <a:rPr lang="ko-KR" altLang="en-US" sz="120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05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5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대기</a:t>
                </a:r>
                <a:r>
                  <a:rPr lang="en-US" altLang="ko-KR" sz="105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수질</a:t>
                </a:r>
                <a:r>
                  <a:rPr lang="en-US" altLang="ko-KR" sz="105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en-US" altLang="ko-KR" sz="105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05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1050" b="1" spc="-80" smtClean="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통합환경관리</a:t>
                </a:r>
                <a:r>
                  <a:rPr lang="en-US" altLang="ko-KR" sz="1050" b="1" spc="-80">
                    <a:solidFill>
                      <a:prstClr val="white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</p:txBody>
          </p:sp>
        </p:grpSp>
      </p:grpSp>
      <p:sp>
        <p:nvSpPr>
          <p:cNvPr id="130" name="오른쪽 화살표 129"/>
          <p:cNvSpPr/>
          <p:nvPr/>
        </p:nvSpPr>
        <p:spPr>
          <a:xfrm>
            <a:off x="480926" y="5673890"/>
            <a:ext cx="9129799" cy="587694"/>
          </a:xfrm>
          <a:prstGeom prst="rightArrow">
            <a:avLst>
              <a:gd name="adj1" fmla="val 52240"/>
              <a:gd name="adj2" fmla="val 4920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5" spc="-4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12200" y="2060848"/>
            <a:ext cx="3636833" cy="2298532"/>
            <a:chOff x="2811592" y="1882259"/>
            <a:chExt cx="3636833" cy="2298532"/>
          </a:xfrm>
        </p:grpSpPr>
        <p:grpSp>
          <p:nvGrpSpPr>
            <p:cNvPr id="135" name="그룹 340"/>
            <p:cNvGrpSpPr/>
            <p:nvPr/>
          </p:nvGrpSpPr>
          <p:grpSpPr>
            <a:xfrm>
              <a:off x="2811592" y="1898667"/>
              <a:ext cx="988883" cy="273034"/>
              <a:chOff x="3347622" y="8568308"/>
              <a:chExt cx="913301" cy="641783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3347622" y="8568308"/>
                <a:ext cx="913301" cy="641783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19050" cap="flat" cmpd="sng" algn="ctr">
                <a:gradFill>
                  <a:gsLst>
                    <a:gs pos="1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1019175" latinLnBrk="0">
                  <a:buClr>
                    <a:srgbClr val="000000"/>
                  </a:buClr>
                  <a:tabLst>
                    <a:tab pos="3768725" algn="l"/>
                  </a:tabLst>
                </a:pPr>
                <a:endParaRPr lang="ko-KR" altLang="en-US" sz="1300" b="1" spc="-100">
                  <a:ln w="0"/>
                  <a:solidFill>
                    <a:srgbClr val="29292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534826" y="8654078"/>
                <a:ext cx="538896" cy="470241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  <a:sp3d>
                  <a:bevelT w="0" h="38100"/>
                  <a:contourClr>
                    <a:srgbClr val="213165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pc="0">
                    <a:ln w="0"/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defRPr>
                </a:lvl1pPr>
              </a:lstStyle>
              <a:p>
                <a:r>
                  <a:rPr lang="ko-KR" altLang="en-US" sz="13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사업기</a:t>
                </a:r>
                <a:r>
                  <a:rPr lang="ko-KR" altLang="en-US" sz="13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간</a:t>
                </a:r>
                <a:endPara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38" name="그룹 340"/>
            <p:cNvGrpSpPr/>
            <p:nvPr/>
          </p:nvGrpSpPr>
          <p:grpSpPr>
            <a:xfrm>
              <a:off x="2811592" y="2225195"/>
              <a:ext cx="988883" cy="273034"/>
              <a:chOff x="3347622" y="8686548"/>
              <a:chExt cx="913301" cy="641783"/>
            </a:xfrm>
          </p:grpSpPr>
          <p:sp>
            <p:nvSpPr>
              <p:cNvPr id="139" name="모서리가 둥근 직사각형 138"/>
              <p:cNvSpPr/>
              <p:nvPr/>
            </p:nvSpPr>
            <p:spPr>
              <a:xfrm>
                <a:off x="3347622" y="8686548"/>
                <a:ext cx="913301" cy="641783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19050" cap="flat" cmpd="sng" algn="ctr">
                <a:gradFill>
                  <a:gsLst>
                    <a:gs pos="1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1019175" latinLnBrk="0">
                  <a:buClr>
                    <a:srgbClr val="000000"/>
                  </a:buClr>
                  <a:tabLst>
                    <a:tab pos="3768725" algn="l"/>
                  </a:tabLst>
                </a:pPr>
                <a:endParaRPr lang="ko-KR" altLang="en-US" sz="1300" b="1" spc="-100">
                  <a:ln w="0"/>
                  <a:solidFill>
                    <a:srgbClr val="29292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3444517" y="8772318"/>
                <a:ext cx="719514" cy="470241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  <a:sp3d>
                  <a:bevelT w="0" h="38100"/>
                  <a:contourClr>
                    <a:srgbClr val="213165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pc="0">
                    <a:ln w="0"/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defRPr>
                </a:lvl1pPr>
              </a:lstStyle>
              <a:p>
                <a:r>
                  <a:rPr lang="ko-KR" altLang="en-US" sz="1300" b="1" spc="-1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지원투입현황</a:t>
                </a:r>
                <a:endParaRPr lang="ko-KR" altLang="en-US" sz="13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3858396" y="1882259"/>
              <a:ext cx="1462260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2017.6.26~12.21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55901" y="2181910"/>
              <a:ext cx="2692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 인적자원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30M/M(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분석가 포함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b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 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파일럿 인프라 자원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5EA</a:t>
              </a:r>
            </a:p>
          </p:txBody>
        </p:sp>
        <p:grpSp>
          <p:nvGrpSpPr>
            <p:cNvPr id="142" name="그룹 340"/>
            <p:cNvGrpSpPr/>
            <p:nvPr/>
          </p:nvGrpSpPr>
          <p:grpSpPr>
            <a:xfrm>
              <a:off x="2811592" y="2644295"/>
              <a:ext cx="1598483" cy="273034"/>
              <a:chOff x="3347622" y="8686548"/>
              <a:chExt cx="1476308" cy="641783"/>
            </a:xfrm>
          </p:grpSpPr>
          <p:sp>
            <p:nvSpPr>
              <p:cNvPr id="143" name="모서리가 둥근 직사각형 142"/>
              <p:cNvSpPr/>
              <p:nvPr/>
            </p:nvSpPr>
            <p:spPr>
              <a:xfrm>
                <a:off x="3347622" y="8686548"/>
                <a:ext cx="1476308" cy="641783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19050" cap="flat" cmpd="sng" algn="ctr">
                <a:gradFill>
                  <a:gsLst>
                    <a:gs pos="1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1019175" latinLnBrk="0">
                  <a:buClr>
                    <a:srgbClr val="000000"/>
                  </a:buClr>
                  <a:tabLst>
                    <a:tab pos="3768725" algn="l"/>
                  </a:tabLst>
                </a:pPr>
                <a:endParaRPr lang="ko-KR" altLang="en-US" sz="1300" b="1" spc="-100">
                  <a:ln w="0"/>
                  <a:solidFill>
                    <a:srgbClr val="29292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423124" y="8772318"/>
                <a:ext cx="1296903" cy="470241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  <a:sp3d>
                  <a:bevelT w="0" h="38100"/>
                  <a:contourClr>
                    <a:srgbClr val="213165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pc="0">
                    <a:ln w="0"/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defRPr>
                </a:lvl1pPr>
              </a:lstStyle>
              <a:p>
                <a:pPr algn="l"/>
                <a:r>
                  <a:rPr lang="ko-KR" altLang="en-US" sz="1300" b="1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빅데이터 과제 발굴 내역</a:t>
                </a:r>
                <a:endParaRPr lang="ko-KR" altLang="en-US" sz="13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45" name="직사각형 144"/>
            <p:cNvSpPr/>
            <p:nvPr/>
          </p:nvSpPr>
          <p:spPr>
            <a:xfrm>
              <a:off x="4400178" y="2629585"/>
              <a:ext cx="5760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25</a:t>
              </a:r>
              <a:r>
                <a:rPr lang="ko-KR" altLang="en-US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46" name="그룹 340"/>
            <p:cNvGrpSpPr/>
            <p:nvPr/>
          </p:nvGrpSpPr>
          <p:grpSpPr>
            <a:xfrm>
              <a:off x="2811592" y="2968145"/>
              <a:ext cx="1598483" cy="273034"/>
              <a:chOff x="3347622" y="8686548"/>
              <a:chExt cx="1476308" cy="641783"/>
            </a:xfrm>
          </p:grpSpPr>
          <p:sp>
            <p:nvSpPr>
              <p:cNvPr id="147" name="모서리가 둥근 직사각형 146"/>
              <p:cNvSpPr/>
              <p:nvPr/>
            </p:nvSpPr>
            <p:spPr>
              <a:xfrm>
                <a:off x="3347622" y="8686548"/>
                <a:ext cx="1476308" cy="641783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19050" cap="flat" cmpd="sng" algn="ctr">
                <a:gradFill>
                  <a:gsLst>
                    <a:gs pos="1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1019175" latinLnBrk="0">
                  <a:buClr>
                    <a:srgbClr val="000000"/>
                  </a:buClr>
                  <a:tabLst>
                    <a:tab pos="3768725" algn="l"/>
                  </a:tabLst>
                </a:pPr>
                <a:endParaRPr lang="ko-KR" altLang="en-US" sz="1300" b="1" spc="-100">
                  <a:ln w="0"/>
                  <a:solidFill>
                    <a:srgbClr val="29292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3423124" y="8772318"/>
                <a:ext cx="1296903" cy="470241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  <a:sp3d>
                  <a:bevelT w="0" h="38100"/>
                  <a:contourClr>
                    <a:srgbClr val="213165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pc="0">
                    <a:ln w="0"/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defRPr>
                </a:lvl1pPr>
              </a:lstStyle>
              <a:p>
                <a:pPr algn="l"/>
                <a:r>
                  <a:rPr lang="en-US" altLang="ko-KR" sz="1300" b="1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2018</a:t>
                </a:r>
                <a:r>
                  <a:rPr lang="ko-KR" altLang="en-US" sz="1300" b="1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년 추진 과제 내역 </a:t>
                </a:r>
                <a:endParaRPr lang="ko-KR" altLang="en-US" sz="13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49" name="직사각형 148"/>
            <p:cNvSpPr/>
            <p:nvPr/>
          </p:nvSpPr>
          <p:spPr>
            <a:xfrm>
              <a:off x="4400178" y="2953435"/>
              <a:ext cx="5760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  <a:r>
                <a:rPr lang="ko-KR" altLang="en-US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50" name="그룹 340"/>
            <p:cNvGrpSpPr/>
            <p:nvPr/>
          </p:nvGrpSpPr>
          <p:grpSpPr>
            <a:xfrm>
              <a:off x="2811593" y="3282470"/>
              <a:ext cx="1131758" cy="273034"/>
              <a:chOff x="3347622" y="8686548"/>
              <a:chExt cx="1476308" cy="641783"/>
            </a:xfrm>
          </p:grpSpPr>
          <p:sp>
            <p:nvSpPr>
              <p:cNvPr id="151" name="모서리가 둥근 직사각형 150"/>
              <p:cNvSpPr/>
              <p:nvPr/>
            </p:nvSpPr>
            <p:spPr>
              <a:xfrm>
                <a:off x="3347622" y="8686548"/>
                <a:ext cx="1476308" cy="641783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19050" cap="flat" cmpd="sng" algn="ctr">
                <a:gradFill>
                  <a:gsLst>
                    <a:gs pos="1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1019175" latinLnBrk="0">
                  <a:buClr>
                    <a:srgbClr val="000000"/>
                  </a:buClr>
                  <a:tabLst>
                    <a:tab pos="3768725" algn="l"/>
                  </a:tabLst>
                </a:pPr>
                <a:endParaRPr lang="ko-KR" altLang="en-US" sz="1300" b="1" spc="-100">
                  <a:ln w="0"/>
                  <a:solidFill>
                    <a:srgbClr val="29292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3497673" y="8772318"/>
                <a:ext cx="817226" cy="470241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  <a:sp3d>
                  <a:bevelT w="0" h="38100"/>
                  <a:contourClr>
                    <a:srgbClr val="213165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pc="0">
                    <a:ln w="0"/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defRPr>
                </a:lvl1pPr>
              </a:lstStyle>
              <a:p>
                <a:pPr algn="l"/>
                <a:r>
                  <a:rPr lang="ko-KR" altLang="en-US" sz="1300" b="1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예산 확보 내역 </a:t>
                </a:r>
                <a:endParaRPr lang="ko-KR" altLang="en-US" sz="13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53" name="직사각형 152"/>
            <p:cNvSpPr/>
            <p:nvPr/>
          </p:nvSpPr>
          <p:spPr>
            <a:xfrm>
              <a:off x="3959746" y="3267760"/>
              <a:ext cx="15609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억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(5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개년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160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억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grpSp>
          <p:nvGrpSpPr>
            <p:cNvPr id="154" name="그룹 340"/>
            <p:cNvGrpSpPr/>
            <p:nvPr/>
          </p:nvGrpSpPr>
          <p:grpSpPr>
            <a:xfrm>
              <a:off x="2811593" y="3606320"/>
              <a:ext cx="1007932" cy="273034"/>
              <a:chOff x="3347622" y="8686548"/>
              <a:chExt cx="1476308" cy="641783"/>
            </a:xfrm>
          </p:grpSpPr>
          <p:sp>
            <p:nvSpPr>
              <p:cNvPr id="155" name="모서리가 둥근 직사각형 154"/>
              <p:cNvSpPr/>
              <p:nvPr/>
            </p:nvSpPr>
            <p:spPr>
              <a:xfrm>
                <a:off x="3347622" y="8686548"/>
                <a:ext cx="1476308" cy="641783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19050" cap="flat" cmpd="sng" algn="ctr">
                <a:gradFill>
                  <a:gsLst>
                    <a:gs pos="100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36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1019175" latinLnBrk="0">
                  <a:buClr>
                    <a:srgbClr val="000000"/>
                  </a:buClr>
                  <a:tabLst>
                    <a:tab pos="3768725" algn="l"/>
                  </a:tabLst>
                </a:pPr>
                <a:endParaRPr lang="ko-KR" altLang="en-US" sz="1300" b="1" spc="-100">
                  <a:ln w="0"/>
                  <a:solidFill>
                    <a:srgbClr val="29292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3635659" y="8772318"/>
                <a:ext cx="723492" cy="470241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>
                <a:spAutoFit/>
                <a:sp3d>
                  <a:bevelT w="0" h="38100"/>
                  <a:contourClr>
                    <a:srgbClr val="213165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pc="0">
                    <a:ln w="0"/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defRPr>
                </a:lvl1pPr>
              </a:lstStyle>
              <a:p>
                <a:pPr algn="l"/>
                <a:r>
                  <a:rPr lang="ko-KR" altLang="en-US" sz="1300" b="1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자문 내역</a:t>
                </a:r>
                <a:endParaRPr lang="ko-KR" altLang="en-US" sz="13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57" name="직사각형 156"/>
            <p:cNvSpPr/>
            <p:nvPr/>
          </p:nvSpPr>
          <p:spPr>
            <a:xfrm>
              <a:off x="3784476" y="3534460"/>
              <a:ext cx="23747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 착수 보고 </a:t>
              </a:r>
              <a:r>
                <a:rPr lang="ko-KR" altLang="en-US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자문 </a:t>
              </a:r>
              <a:r>
                <a:rPr lang="en-US" altLang="ko-KR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2017.7)</a:t>
              </a:r>
              <a:b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 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중간 보고 </a:t>
              </a:r>
              <a:r>
                <a:rPr lang="ko-KR" altLang="en-US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자문 </a:t>
              </a:r>
              <a:r>
                <a:rPr lang="en-US" altLang="ko-KR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(2017.9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b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 25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과제 검토 </a:t>
              </a:r>
              <a:r>
                <a:rPr lang="ko-KR" altLang="en-US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자문 </a:t>
              </a:r>
              <a:r>
                <a:rPr lang="en-US" altLang="ko-KR" sz="12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2017.11)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136576" y="5934422"/>
            <a:ext cx="7284555" cy="77756"/>
            <a:chOff x="1136576" y="5877272"/>
            <a:chExt cx="7284555" cy="77756"/>
          </a:xfrm>
        </p:grpSpPr>
        <p:grpSp>
          <p:nvGrpSpPr>
            <p:cNvPr id="159" name="그룹 121"/>
            <p:cNvGrpSpPr>
              <a:grpSpLocks/>
            </p:cNvGrpSpPr>
            <p:nvPr/>
          </p:nvGrpSpPr>
          <p:grpSpPr bwMode="auto">
            <a:xfrm>
              <a:off x="1136576" y="5877272"/>
              <a:ext cx="255105" cy="77756"/>
              <a:chOff x="2200797" y="1930467"/>
              <a:chExt cx="259425" cy="67164"/>
            </a:xfrm>
          </p:grpSpPr>
          <p:sp>
            <p:nvSpPr>
              <p:cNvPr id="160" name="이등변 삼각형 159"/>
              <p:cNvSpPr/>
              <p:nvPr/>
            </p:nvSpPr>
            <p:spPr>
              <a:xfrm rot="5400000">
                <a:off x="2195863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1" name="이등변 삼각형 160"/>
              <p:cNvSpPr/>
              <p:nvPr/>
            </p:nvSpPr>
            <p:spPr>
              <a:xfrm rot="5400000">
                <a:off x="2296928" y="1934605"/>
                <a:ext cx="67164" cy="588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2" name="이등변 삼각형 161"/>
              <p:cNvSpPr/>
              <p:nvPr/>
            </p:nvSpPr>
            <p:spPr>
              <a:xfrm rot="5400000">
                <a:off x="2397992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63" name="그룹 121"/>
            <p:cNvGrpSpPr>
              <a:grpSpLocks/>
            </p:cNvGrpSpPr>
            <p:nvPr/>
          </p:nvGrpSpPr>
          <p:grpSpPr bwMode="auto">
            <a:xfrm>
              <a:off x="2542466" y="5877272"/>
              <a:ext cx="255105" cy="77756"/>
              <a:chOff x="2200797" y="1930467"/>
              <a:chExt cx="259425" cy="67164"/>
            </a:xfrm>
          </p:grpSpPr>
          <p:sp>
            <p:nvSpPr>
              <p:cNvPr id="164" name="이등변 삼각형 163"/>
              <p:cNvSpPr/>
              <p:nvPr/>
            </p:nvSpPr>
            <p:spPr>
              <a:xfrm rot="5400000">
                <a:off x="2195863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5" name="이등변 삼각형 164"/>
              <p:cNvSpPr/>
              <p:nvPr/>
            </p:nvSpPr>
            <p:spPr>
              <a:xfrm rot="5400000">
                <a:off x="2296928" y="1934605"/>
                <a:ext cx="67164" cy="588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6" name="이등변 삼각형 165"/>
              <p:cNvSpPr/>
              <p:nvPr/>
            </p:nvSpPr>
            <p:spPr>
              <a:xfrm rot="5400000">
                <a:off x="2397992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67" name="그룹 121"/>
            <p:cNvGrpSpPr>
              <a:grpSpLocks/>
            </p:cNvGrpSpPr>
            <p:nvPr/>
          </p:nvGrpSpPr>
          <p:grpSpPr bwMode="auto">
            <a:xfrm>
              <a:off x="3948356" y="5877272"/>
              <a:ext cx="255105" cy="77756"/>
              <a:chOff x="2200797" y="1930467"/>
              <a:chExt cx="259425" cy="67164"/>
            </a:xfrm>
          </p:grpSpPr>
          <p:sp>
            <p:nvSpPr>
              <p:cNvPr id="168" name="이등변 삼각형 167"/>
              <p:cNvSpPr/>
              <p:nvPr/>
            </p:nvSpPr>
            <p:spPr>
              <a:xfrm rot="5400000">
                <a:off x="2195863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9" name="이등변 삼각형 168"/>
              <p:cNvSpPr/>
              <p:nvPr/>
            </p:nvSpPr>
            <p:spPr>
              <a:xfrm rot="5400000">
                <a:off x="2296928" y="1934605"/>
                <a:ext cx="67164" cy="588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0" name="이등변 삼각형 169"/>
              <p:cNvSpPr/>
              <p:nvPr/>
            </p:nvSpPr>
            <p:spPr>
              <a:xfrm rot="5400000">
                <a:off x="2397992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71" name="그룹 121"/>
            <p:cNvGrpSpPr>
              <a:grpSpLocks/>
            </p:cNvGrpSpPr>
            <p:nvPr/>
          </p:nvGrpSpPr>
          <p:grpSpPr bwMode="auto">
            <a:xfrm>
              <a:off x="5354246" y="5877272"/>
              <a:ext cx="255105" cy="77756"/>
              <a:chOff x="2200797" y="1930467"/>
              <a:chExt cx="259425" cy="67164"/>
            </a:xfrm>
          </p:grpSpPr>
          <p:sp>
            <p:nvSpPr>
              <p:cNvPr id="172" name="이등변 삼각형 171"/>
              <p:cNvSpPr/>
              <p:nvPr/>
            </p:nvSpPr>
            <p:spPr>
              <a:xfrm rot="5400000">
                <a:off x="2195863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3" name="이등변 삼각형 172"/>
              <p:cNvSpPr/>
              <p:nvPr/>
            </p:nvSpPr>
            <p:spPr>
              <a:xfrm rot="5400000">
                <a:off x="2296928" y="1934605"/>
                <a:ext cx="67164" cy="588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4" name="이등변 삼각형 173"/>
              <p:cNvSpPr/>
              <p:nvPr/>
            </p:nvSpPr>
            <p:spPr>
              <a:xfrm rot="5400000">
                <a:off x="2397992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75" name="그룹 121"/>
            <p:cNvGrpSpPr>
              <a:grpSpLocks/>
            </p:cNvGrpSpPr>
            <p:nvPr/>
          </p:nvGrpSpPr>
          <p:grpSpPr bwMode="auto">
            <a:xfrm>
              <a:off x="6760136" y="5877272"/>
              <a:ext cx="255105" cy="77756"/>
              <a:chOff x="2200797" y="1930467"/>
              <a:chExt cx="259425" cy="67164"/>
            </a:xfrm>
          </p:grpSpPr>
          <p:sp>
            <p:nvSpPr>
              <p:cNvPr id="176" name="이등변 삼각형 175"/>
              <p:cNvSpPr/>
              <p:nvPr/>
            </p:nvSpPr>
            <p:spPr>
              <a:xfrm rot="5400000">
                <a:off x="2195863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7" name="이등변 삼각형 176"/>
              <p:cNvSpPr/>
              <p:nvPr/>
            </p:nvSpPr>
            <p:spPr>
              <a:xfrm rot="5400000">
                <a:off x="2296928" y="1934605"/>
                <a:ext cx="67164" cy="588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8" name="이등변 삼각형 177"/>
              <p:cNvSpPr/>
              <p:nvPr/>
            </p:nvSpPr>
            <p:spPr>
              <a:xfrm rot="5400000">
                <a:off x="2397992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79" name="그룹 121"/>
            <p:cNvGrpSpPr>
              <a:grpSpLocks/>
            </p:cNvGrpSpPr>
            <p:nvPr/>
          </p:nvGrpSpPr>
          <p:grpSpPr bwMode="auto">
            <a:xfrm>
              <a:off x="8166026" y="5877272"/>
              <a:ext cx="255105" cy="77756"/>
              <a:chOff x="2200797" y="1930467"/>
              <a:chExt cx="259425" cy="67164"/>
            </a:xfrm>
          </p:grpSpPr>
          <p:sp>
            <p:nvSpPr>
              <p:cNvPr id="180" name="이등변 삼각형 179"/>
              <p:cNvSpPr/>
              <p:nvPr/>
            </p:nvSpPr>
            <p:spPr>
              <a:xfrm rot="5400000">
                <a:off x="2195863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81" name="이등변 삼각형 180"/>
              <p:cNvSpPr/>
              <p:nvPr/>
            </p:nvSpPr>
            <p:spPr>
              <a:xfrm rot="5400000">
                <a:off x="2296928" y="1934605"/>
                <a:ext cx="67164" cy="588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82" name="이등변 삼각형 181"/>
              <p:cNvSpPr/>
              <p:nvPr/>
            </p:nvSpPr>
            <p:spPr>
              <a:xfrm rot="5400000">
                <a:off x="2397992" y="1935401"/>
                <a:ext cx="67164" cy="572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101" name="직사각형 100"/>
          <p:cNvSpPr/>
          <p:nvPr/>
        </p:nvSpPr>
        <p:spPr>
          <a:xfrm>
            <a:off x="4330402" y="4859635"/>
            <a:ext cx="1460798" cy="72697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중간보고</a:t>
            </a:r>
            <a:b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(9/21, 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</a:t>
            </a: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중심 과제 전환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gray">
          <a:xfrm>
            <a:off x="848544" y="2060848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err="1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타블로</a:t>
            </a: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시각화 결과 화면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847" y="388446"/>
            <a:ext cx="29995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5.6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파일럿 분석 시각화</a:t>
            </a:r>
          </a:p>
        </p:txBody>
      </p:sp>
    </p:spTree>
    <p:extLst>
      <p:ext uri="{BB962C8B-B14F-4D97-AF65-F5344CB8AC3E}">
        <p14:creationId xmlns:p14="http://schemas.microsoft.com/office/powerpoint/2010/main" val="2512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 분석 파일럿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gray">
          <a:xfrm>
            <a:off x="804696" y="2420888"/>
            <a:ext cx="74606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파일럿 진행 시 도출된 고려사항</a:t>
            </a:r>
            <a:endParaRPr lang="en-US" altLang="ko-KR" sz="1400" b="1" spc="-70" dirty="0" smtClean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847" y="388446"/>
            <a:ext cx="33473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5.7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파일럿 이슈 및 시사점</a:t>
            </a:r>
          </a:p>
        </p:txBody>
      </p:sp>
    </p:spTree>
    <p:extLst>
      <p:ext uri="{BB962C8B-B14F-4D97-AF65-F5344CB8AC3E}">
        <p14:creationId xmlns:p14="http://schemas.microsoft.com/office/powerpoint/2010/main" val="2512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0" y="2924944"/>
            <a:ext cx="9914173" cy="707886"/>
            <a:chOff x="-8173" y="2022972"/>
            <a:chExt cx="9920758" cy="70788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-8173" y="2397820"/>
              <a:ext cx="9920758" cy="0"/>
            </a:xfrm>
            <a:prstGeom prst="line">
              <a:avLst/>
            </a:prstGeom>
            <a:ln w="38100" cap="rnd">
              <a:gradFill flip="none" rotWithShape="1">
                <a:gsLst>
                  <a:gs pos="5000">
                    <a:schemeClr val="accent1">
                      <a:tint val="66000"/>
                      <a:satMod val="160000"/>
                      <a:alpha val="0"/>
                    </a:schemeClr>
                  </a:gs>
                  <a:gs pos="70000">
                    <a:srgbClr val="55BEF8"/>
                  </a:gs>
                  <a:gs pos="30000">
                    <a:srgbClr val="01A5FA"/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129448" y="2022972"/>
              <a:ext cx="3864520" cy="707886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Ⅵ. </a:t>
              </a:r>
              <a:r>
                <a:rPr kumimoji="1" lang="ko-KR" altLang="en-US" sz="40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성공 제언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6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/>
          <a:stretch/>
        </p:blipFill>
        <p:spPr bwMode="auto">
          <a:xfrm>
            <a:off x="259252" y="4981269"/>
            <a:ext cx="9341948" cy="13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Ⅵ.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성공 제언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847" y="388446"/>
            <a:ext cx="49327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6.1 </a:t>
            </a:r>
            <a:r>
              <a:rPr lang="ko-KR" altLang="en-US" sz="2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 사업 목표 필달을 위한 성공 제언</a:t>
            </a: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898580"/>
              </p:ext>
            </p:extLst>
          </p:nvPr>
        </p:nvGraphicFramePr>
        <p:xfrm>
          <a:off x="249173" y="1087939"/>
          <a:ext cx="9385278" cy="139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Image" r:id="rId4" imgW="12926984" imgH="2222222" progId="Photoshop.Image.8">
                  <p:embed/>
                </p:oleObj>
              </mc:Choice>
              <mc:Fallback>
                <p:oleObj name="Image" r:id="rId4" imgW="12926984" imgH="2222222" progId="Photoshop.Image.8">
                  <p:embed/>
                  <p:pic>
                    <p:nvPicPr>
                      <p:cNvPr id="0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249173" y="1087939"/>
                        <a:ext cx="9385278" cy="1394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208584" y="1688935"/>
            <a:ext cx="7471080" cy="4044321"/>
            <a:chOff x="1136576" y="1730928"/>
            <a:chExt cx="7471080" cy="4044320"/>
          </a:xfrm>
        </p:grpSpPr>
        <p:sp>
          <p:nvSpPr>
            <p:cNvPr id="3" name="왼쪽/오른쪽 화살표 2"/>
            <p:cNvSpPr/>
            <p:nvPr/>
          </p:nvSpPr>
          <p:spPr>
            <a:xfrm rot="19127273">
              <a:off x="2599858" y="2873765"/>
              <a:ext cx="1035570" cy="432048"/>
            </a:xfrm>
            <a:prstGeom prst="leftRightArrow">
              <a:avLst/>
            </a:prstGeom>
            <a:solidFill>
              <a:srgbClr val="99CC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왼쪽/오른쪽 화살표 76"/>
            <p:cNvSpPr/>
            <p:nvPr/>
          </p:nvSpPr>
          <p:spPr>
            <a:xfrm rot="13427533">
              <a:off x="5975652" y="2863148"/>
              <a:ext cx="1035570" cy="432048"/>
            </a:xfrm>
            <a:prstGeom prst="leftRightArrow">
              <a:avLst/>
            </a:prstGeom>
            <a:solidFill>
              <a:srgbClr val="99CC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왼쪽/오른쪽 화살표 77"/>
            <p:cNvSpPr/>
            <p:nvPr/>
          </p:nvSpPr>
          <p:spPr>
            <a:xfrm>
              <a:off x="3517999" y="4509120"/>
              <a:ext cx="2708234" cy="432048"/>
            </a:xfrm>
            <a:prstGeom prst="leftRightArrow">
              <a:avLst/>
            </a:prstGeom>
            <a:solidFill>
              <a:srgbClr val="99CCFF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19"/>
            <p:cNvSpPr/>
            <p:nvPr/>
          </p:nvSpPr>
          <p:spPr bwMode="auto">
            <a:xfrm>
              <a:off x="3734996" y="1730928"/>
              <a:ext cx="2274240" cy="227424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4EA0D1"/>
                </a:gs>
              </a:gsLst>
              <a:lin ang="7800000" scaled="0"/>
            </a:gradFill>
            <a:ln w="12700" cap="rnd" cmpd="sng">
              <a:noFill/>
              <a:prstDash val="solid"/>
              <a:headEnd type="none" w="lg" len="med"/>
              <a:tailEnd type="none" w="lg" len="med"/>
            </a:ln>
            <a:effectLst>
              <a:outerShdw blurRad="38100" dist="12700" dir="5400000" sx="99000" sy="99000" algn="t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tIns="180000"/>
            <a:lstStyle/>
            <a:p>
              <a:pPr algn="ctr" latinLnBrk="0">
                <a:defRPr/>
              </a:pPr>
              <a:endParaRPr lang="ko-KR" altLang="en-US" sz="17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 bwMode="auto">
            <a:xfrm>
              <a:off x="3881441" y="1877412"/>
              <a:ext cx="1981350" cy="1981347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>
                <a:solidFill>
                  <a:prstClr val="black">
                    <a:lumMod val="85000"/>
                    <a:lumOff val="15000"/>
                  </a:prst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31" name="TextBox 22"/>
            <p:cNvSpPr txBox="1"/>
            <p:nvPr/>
          </p:nvSpPr>
          <p:spPr bwMode="auto">
            <a:xfrm>
              <a:off x="4068942" y="2367654"/>
              <a:ext cx="1606346" cy="276999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spAutoFit/>
              <a:sp3d>
                <a:bevelT w="0" h="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lvl="0" indent="0" algn="ctr" latinLnBrk="0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defRPr sz="1400" spc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fontAlgn="auto">
                <a:spcAft>
                  <a:spcPts val="200"/>
                </a:spcAft>
                <a:defRPr/>
              </a:pPr>
              <a:r>
                <a:rPr lang="ko-KR" altLang="en-US" sz="1800">
                  <a:solidFill>
                    <a:srgbClr val="0B6EB8"/>
                  </a:solidFill>
                </a:rPr>
                <a:t>거버넌스 측면</a:t>
              </a:r>
            </a:p>
          </p:txBody>
        </p:sp>
        <p:sp>
          <p:nvSpPr>
            <p:cNvPr id="79" name="Text Box 17"/>
            <p:cNvSpPr txBox="1">
              <a:spLocks noChangeArrowheads="1"/>
            </p:cNvSpPr>
            <p:nvPr/>
          </p:nvSpPr>
          <p:spPr bwMode="gray">
            <a:xfrm>
              <a:off x="3951020" y="2810501"/>
              <a:ext cx="1800200" cy="53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ts val="1700"/>
                </a:lnSpc>
                <a:spcBef>
                  <a:spcPts val="300"/>
                </a:spcBef>
              </a:pPr>
              <a:r>
                <a:rPr lang="ko-KR" altLang="en-US" sz="1400" b="1" spc="-70" dirty="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400" b="1" spc="-70" dirty="0" err="1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오너십</a:t>
              </a:r>
              <a:r>
                <a:rPr lang="en-US" altLang="ko-KR" sz="1400" b="1" spc="-70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400" b="1" spc="-70" dirty="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확보</a:t>
              </a:r>
              <a:endParaRPr lang="en-US" altLang="ko-KR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latinLnBrk="0">
                <a:lnSpc>
                  <a:spcPts val="1700"/>
                </a:lnSpc>
                <a:spcBef>
                  <a:spcPts val="300"/>
                </a:spcBef>
              </a:pPr>
              <a:r>
                <a:rPr lang="ko-KR" altLang="en-US" sz="1400" b="1" spc="-70" dirty="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품질 향상</a:t>
              </a:r>
              <a:endParaRPr lang="en-US" altLang="ko-KR" sz="1400" b="1" spc="-70" dirty="0" smtClean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136576" y="3501008"/>
              <a:ext cx="2274240" cy="2274240"/>
              <a:chOff x="1136576" y="3826056"/>
              <a:chExt cx="2274240" cy="2274240"/>
            </a:xfrm>
          </p:grpSpPr>
          <p:sp>
            <p:nvSpPr>
              <p:cNvPr id="33" name="타원 19"/>
              <p:cNvSpPr/>
              <p:nvPr/>
            </p:nvSpPr>
            <p:spPr bwMode="auto">
              <a:xfrm>
                <a:off x="1136576" y="3826056"/>
                <a:ext cx="2274240" cy="2274240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4EA0D1"/>
                  </a:gs>
                </a:gsLst>
                <a:lin ang="7800000" scaled="0"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>
                <a:outerShdw blurRad="38100" dist="12700" dir="5400000" sx="99000" sy="99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tIns="180000"/>
              <a:lstStyle/>
              <a:p>
                <a:pPr algn="ctr" latinLnBrk="0">
                  <a:defRPr/>
                </a:pPr>
                <a:endParaRPr lang="ko-KR" altLang="en-US" sz="170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뫼비우스 Bold" panose="02000500000000000000" pitchFamily="2" charset="-127"/>
                  <a:ea typeface="뫼비우스 Bold" panose="02000500000000000000" pitchFamily="2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 bwMode="auto">
              <a:xfrm>
                <a:off x="1283021" y="3972540"/>
                <a:ext cx="1981350" cy="1981347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>
                  <a:solidFill>
                    <a:prstClr val="black">
                      <a:lumMod val="85000"/>
                      <a:lumOff val="15000"/>
                    </a:prstClr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 bwMode="auto">
              <a:xfrm>
                <a:off x="1470522" y="4462782"/>
                <a:ext cx="1606346" cy="276999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pAutoFit/>
                <a:sp3d>
                  <a:bevelT w="0" h="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200"/>
                  </a:spcBef>
                  <a:spcAft>
                    <a:spcPts val="600"/>
                  </a:spcAft>
                  <a:defRPr sz="1400" spc="0">
                    <a:ln>
                      <a:solidFill>
                        <a:prstClr val="white"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fontAlgn="auto">
                  <a:spcAft>
                    <a:spcPts val="200"/>
                  </a:spcAft>
                  <a:defRPr/>
                </a:pPr>
                <a:r>
                  <a:rPr lang="ko-KR" altLang="en-US" sz="1800">
                    <a:solidFill>
                      <a:srgbClr val="0B6EB8"/>
                    </a:solidFill>
                  </a:rPr>
                  <a:t>플랫폼 측면</a:t>
                </a:r>
              </a:p>
            </p:txBody>
          </p:sp>
          <p:sp>
            <p:nvSpPr>
              <p:cNvPr id="80" name="Text Box 17"/>
              <p:cNvSpPr txBox="1">
                <a:spLocks noChangeArrowheads="1"/>
              </p:cNvSpPr>
              <p:nvPr/>
            </p:nvSpPr>
            <p:spPr bwMode="gray">
              <a:xfrm>
                <a:off x="1353776" y="4843817"/>
                <a:ext cx="1800200" cy="533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t"/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ko-KR" altLang="en-US" sz="1400" b="1" spc="-7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공유</a:t>
                </a:r>
                <a:r>
                  <a:rPr lang="en-US" altLang="ko-KR" sz="1400" b="1" spc="-7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1400" b="1" spc="-7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개방 플랫폼 지향</a:t>
                </a:r>
                <a:endParaRPr lang="en-US" altLang="ko-KR" sz="1400" b="1" spc="-7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latinLnBrk="0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ko-KR" altLang="en-US" sz="1400" b="1" spc="-7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관련기관 협업 생태계 조성</a:t>
                </a:r>
                <a:endParaRPr lang="en-US" altLang="ko-KR" sz="1400" b="1" spc="-70" dirty="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333416" y="3501008"/>
              <a:ext cx="2274240" cy="2274240"/>
              <a:chOff x="6333416" y="3826056"/>
              <a:chExt cx="2274240" cy="2274240"/>
            </a:xfrm>
          </p:grpSpPr>
          <p:sp>
            <p:nvSpPr>
              <p:cNvPr id="37" name="타원 19"/>
              <p:cNvSpPr/>
              <p:nvPr/>
            </p:nvSpPr>
            <p:spPr bwMode="auto">
              <a:xfrm>
                <a:off x="6333416" y="3826056"/>
                <a:ext cx="2274240" cy="2274240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4EA0D1"/>
                  </a:gs>
                </a:gsLst>
                <a:lin ang="7800000" scaled="0"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>
                <a:outerShdw blurRad="38100" dist="12700" dir="5400000" sx="99000" sy="99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tIns="180000"/>
              <a:lstStyle/>
              <a:p>
                <a:pPr algn="ctr" latinLnBrk="0">
                  <a:defRPr/>
                </a:pPr>
                <a:endParaRPr lang="ko-KR" altLang="en-US" sz="1700" b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뫼비우스 Bold" panose="02000500000000000000" pitchFamily="2" charset="-127"/>
                  <a:ea typeface="뫼비우스 Bold" panose="02000500000000000000" pitchFamily="2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 bwMode="auto">
              <a:xfrm>
                <a:off x="6479861" y="3972540"/>
                <a:ext cx="1981350" cy="1981347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>
                  <a:solidFill>
                    <a:prstClr val="black">
                      <a:lumMod val="85000"/>
                      <a:lumOff val="15000"/>
                    </a:prstClr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 bwMode="auto">
              <a:xfrm>
                <a:off x="6667362" y="4462782"/>
                <a:ext cx="1606346" cy="276999"/>
              </a:xfrm>
              <a:prstGeom prst="rect">
                <a:avLst/>
              </a:prstGeom>
              <a:noFill/>
              <a:ln w="63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pAutoFit/>
                <a:sp3d>
                  <a:bevelT w="0" h="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lvl="0" indent="0" algn="ctr" latinLnBrk="0">
                  <a:lnSpc>
                    <a:spcPct val="100000"/>
                  </a:lnSpc>
                  <a:spcBef>
                    <a:spcPts val="200"/>
                  </a:spcBef>
                  <a:spcAft>
                    <a:spcPts val="600"/>
                  </a:spcAft>
                  <a:defRPr sz="1400" spc="0">
                    <a:ln>
                      <a:solidFill>
                        <a:prstClr val="white"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fontAlgn="auto">
                  <a:spcAft>
                    <a:spcPts val="200"/>
                  </a:spcAft>
                  <a:defRPr/>
                </a:pPr>
                <a:r>
                  <a:rPr lang="ko-KR" altLang="en-US" sz="1800">
                    <a:solidFill>
                      <a:srgbClr val="0B6EB8"/>
                    </a:solidFill>
                  </a:rPr>
                  <a:t>과제발굴 측면</a:t>
                </a:r>
              </a:p>
            </p:txBody>
          </p:sp>
          <p:sp>
            <p:nvSpPr>
              <p:cNvPr id="81" name="Text Box 17"/>
              <p:cNvSpPr txBox="1">
                <a:spLocks noChangeArrowheads="1"/>
              </p:cNvSpPr>
              <p:nvPr/>
            </p:nvSpPr>
            <p:spPr bwMode="gray">
              <a:xfrm>
                <a:off x="6557020" y="4843817"/>
                <a:ext cx="1800200" cy="533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t"/>
              <a:lstStyle>
                <a:lvl1pPr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ko-KR" altLang="en-US" sz="1400" b="1" spc="-70" dirty="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현업주도</a:t>
                </a:r>
                <a:r>
                  <a:rPr lang="en-US" altLang="ko-KR" sz="1400" b="1" spc="-70" dirty="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1400" b="1" spc="-70" dirty="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참여 촉진</a:t>
                </a:r>
                <a:endParaRPr lang="en-US" altLang="ko-KR" sz="1400" b="1" spc="-70" dirty="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latinLnBrk="0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ko-KR" altLang="en-US" sz="1400" b="1" spc="-70" dirty="0" smtClean="0">
                    <a:ln>
                      <a:solidFill>
                        <a:srgbClr val="F78E3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분석전문가 양성</a:t>
                </a:r>
                <a:endParaRPr lang="en-US" altLang="ko-KR" sz="1400" b="1" spc="-70" dirty="0" smtClean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3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02898" y="2598053"/>
            <a:ext cx="43002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0" dirty="0" smtClean="0">
                <a:solidFill>
                  <a:prstClr val="black">
                    <a:lumMod val="85000"/>
                    <a:lumOff val="15000"/>
                    <a:alpha val="99000"/>
                  </a:prstClr>
                </a:solidFill>
                <a:effectLst>
                  <a:reflection blurRad="6350" stA="18000" endPos="29000" dist="50800" dir="5400000" sy="-100000" algn="bl" rotWithShape="0"/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Thank you</a:t>
            </a:r>
            <a:endParaRPr kumimoji="1" lang="ko-KR" altLang="en-US" sz="7000" dirty="0">
              <a:solidFill>
                <a:prstClr val="black">
                  <a:lumMod val="85000"/>
                  <a:lumOff val="15000"/>
                  <a:alpha val="99000"/>
                </a:prstClr>
              </a:solidFill>
              <a:effectLst>
                <a:reflection blurRad="6350" stA="18000" endPos="29000" dist="50800" dir="5400000" sy="-100000" algn="bl" rotWithShape="0"/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113240" y="3343474"/>
            <a:ext cx="27927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3"/>
          <p:cNvSpPr txBox="1">
            <a:spLocks/>
          </p:cNvSpPr>
          <p:nvPr/>
        </p:nvSpPr>
        <p:spPr>
          <a:xfrm>
            <a:off x="7089334" y="3453391"/>
            <a:ext cx="1670650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kumimoji="1" lang="ko-KR" altLang="en-US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사업개요</a:t>
            </a:r>
            <a:endParaRPr kumimoji="1" lang="en-US" altLang="ko-KR" sz="1050" b="1" dirty="0" smtClean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kumimoji="1" lang="ko-KR" altLang="en-US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및 현황분석</a:t>
            </a:r>
            <a:endParaRPr kumimoji="1" lang="en-US" altLang="ko-KR" sz="1050" b="1" dirty="0" smtClean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kumimoji="1" lang="ko-KR" altLang="en-US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  <a:endParaRPr kumimoji="1" lang="en-US" altLang="ko-KR" sz="1050" b="1" dirty="0" smtClean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kumimoji="1" lang="ko-KR" altLang="en-US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 및 추진 </a:t>
            </a:r>
            <a:r>
              <a:rPr kumimoji="1" lang="ko-KR" altLang="en-US" sz="1050" b="1" dirty="0" err="1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로드맵</a:t>
            </a:r>
            <a:endParaRPr kumimoji="1" lang="en-US" altLang="ko-KR" sz="1050" b="1" dirty="0" smtClean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kumimoji="1" lang="ko-KR" altLang="en-US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시범분석 파일럿</a:t>
            </a:r>
            <a:endParaRPr kumimoji="1" lang="en-US" altLang="ko-KR" sz="1050" b="1" dirty="0" smtClean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Ⅵ. </a:t>
            </a:r>
            <a:r>
              <a:rPr kumimoji="1" lang="ko-KR" altLang="en-US" sz="1050" b="1" dirty="0" smtClean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성공 제언</a:t>
            </a:r>
            <a:endParaRPr kumimoji="1" lang="en-US" altLang="ko-KR" sz="1050" b="1" dirty="0">
              <a:solidFill>
                <a:prstClr val="white">
                  <a:lumMod val="50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Picture 2" descr="D:\박인숙\06 PPT 디자인\2017.12.08 한국환경공단-완료보고서\환경부로고_origi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1" y="453359"/>
            <a:ext cx="874713" cy="3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박인숙\06 PPT 디자인\2017.12.08 한국환경공단-완료보고서\한국환경공단_origi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80" y="483051"/>
            <a:ext cx="1163932" cy="30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박인숙\06 PPT 디자인\2017.12.08 한국환경공단-완료보고서\컨소로고_wi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2" y="6338887"/>
            <a:ext cx="2008774" cy="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개요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</a:t>
            </a:r>
            <a:r>
              <a:rPr lang="ko-KR" altLang="en-US" sz="1600" b="1" kern="0" spc="-100" dirty="0" err="1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일정별</a:t>
            </a:r>
            <a:r>
              <a:rPr lang="ko-KR" altLang="en-US" sz="1600" b="1" kern="0" spc="-1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추진 결과</a:t>
            </a:r>
          </a:p>
        </p:txBody>
      </p:sp>
      <p:sp>
        <p:nvSpPr>
          <p:cNvPr id="93" name="Rectangle 146"/>
          <p:cNvSpPr>
            <a:spLocks noChangeArrowheads="1"/>
          </p:cNvSpPr>
          <p:nvPr/>
        </p:nvSpPr>
        <p:spPr bwMode="auto">
          <a:xfrm>
            <a:off x="462866" y="2146553"/>
            <a:ext cx="8986583" cy="3001776"/>
          </a:xfrm>
          <a:prstGeom prst="rect">
            <a:avLst/>
          </a:prstGeom>
          <a:pattFill prst="wdUpDiag">
            <a:fgClr>
              <a:srgbClr val="DDDDDD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12042" y="3130458"/>
            <a:ext cx="195420" cy="423508"/>
            <a:chOff x="1112042" y="3130458"/>
            <a:chExt cx="195420" cy="423508"/>
          </a:xfrm>
        </p:grpSpPr>
        <p:sp>
          <p:nvSpPr>
            <p:cNvPr id="96" name="이등변 삼각형 95"/>
            <p:cNvSpPr/>
            <p:nvPr/>
          </p:nvSpPr>
          <p:spPr>
            <a:xfrm flipV="1">
              <a:off x="1114767" y="3236335"/>
              <a:ext cx="189971" cy="317631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1112042" y="3130458"/>
              <a:ext cx="195420" cy="2117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722681" y="380157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6/26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056456" y="380157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7/31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722682" y="3668611"/>
            <a:ext cx="86118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83484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213997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544510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1875023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205536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36049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866562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197075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27588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858101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4188614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4519127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4849640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5180153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510666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5841179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6171692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6502205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832718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7163231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7493744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7824257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8154770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8485283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8815794" y="3594299"/>
            <a:ext cx="0" cy="149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378508" y="380157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/31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92166" y="3801578"/>
            <a:ext cx="29815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9/30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83339" y="3801578"/>
            <a:ext cx="376705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10/31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305391" y="3801578"/>
            <a:ext cx="376705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11/30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627441" y="3801578"/>
            <a:ext cx="376705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12/22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50980" y="3815119"/>
            <a:ext cx="195420" cy="423506"/>
            <a:chOff x="1750980" y="3815119"/>
            <a:chExt cx="195420" cy="423506"/>
          </a:xfrm>
        </p:grpSpPr>
        <p:sp>
          <p:nvSpPr>
            <p:cNvPr id="132" name="이등변 삼각형 131"/>
            <p:cNvSpPr/>
            <p:nvPr/>
          </p:nvSpPr>
          <p:spPr>
            <a:xfrm flipH="1">
              <a:off x="1753704" y="3815119"/>
              <a:ext cx="189971" cy="31763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 flipH="1" flipV="1">
              <a:off x="1750980" y="4026872"/>
              <a:ext cx="195420" cy="2117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803092" y="3130458"/>
            <a:ext cx="195420" cy="423508"/>
            <a:chOff x="2803092" y="3130458"/>
            <a:chExt cx="195420" cy="423508"/>
          </a:xfrm>
        </p:grpSpPr>
        <p:sp>
          <p:nvSpPr>
            <p:cNvPr id="135" name="이등변 삼각형 134"/>
            <p:cNvSpPr/>
            <p:nvPr/>
          </p:nvSpPr>
          <p:spPr>
            <a:xfrm flipV="1">
              <a:off x="2805817" y="3236335"/>
              <a:ext cx="189971" cy="317631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2803092" y="3130458"/>
              <a:ext cx="195420" cy="2117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8" name="이등변 삼각형 137"/>
          <p:cNvSpPr/>
          <p:nvPr/>
        </p:nvSpPr>
        <p:spPr>
          <a:xfrm flipV="1">
            <a:off x="4528398" y="3236335"/>
            <a:ext cx="189971" cy="317631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525673" y="3130458"/>
            <a:ext cx="195420" cy="21175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413828" y="3130458"/>
            <a:ext cx="195420" cy="423508"/>
            <a:chOff x="6413828" y="3130458"/>
            <a:chExt cx="195420" cy="423508"/>
          </a:xfrm>
        </p:grpSpPr>
        <p:sp>
          <p:nvSpPr>
            <p:cNvPr id="141" name="이등변 삼각형 140"/>
            <p:cNvSpPr/>
            <p:nvPr/>
          </p:nvSpPr>
          <p:spPr>
            <a:xfrm flipV="1">
              <a:off x="6416553" y="3236335"/>
              <a:ext cx="189971" cy="317631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6413828" y="3130458"/>
              <a:ext cx="195420" cy="2117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516408" y="3130261"/>
            <a:ext cx="195420" cy="423508"/>
            <a:chOff x="8516408" y="3130261"/>
            <a:chExt cx="195420" cy="423508"/>
          </a:xfrm>
        </p:grpSpPr>
        <p:sp>
          <p:nvSpPr>
            <p:cNvPr id="144" name="이등변 삼각형 143"/>
            <p:cNvSpPr/>
            <p:nvPr/>
          </p:nvSpPr>
          <p:spPr>
            <a:xfrm flipV="1">
              <a:off x="8519133" y="3236138"/>
              <a:ext cx="189971" cy="317631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8516408" y="3130261"/>
              <a:ext cx="195420" cy="2117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749532" y="3815119"/>
            <a:ext cx="195420" cy="423506"/>
            <a:chOff x="3749532" y="3815119"/>
            <a:chExt cx="195420" cy="423506"/>
          </a:xfrm>
        </p:grpSpPr>
        <p:sp>
          <p:nvSpPr>
            <p:cNvPr id="150" name="이등변 삼각형 149"/>
            <p:cNvSpPr/>
            <p:nvPr/>
          </p:nvSpPr>
          <p:spPr>
            <a:xfrm flipH="1">
              <a:off x="3752256" y="3815119"/>
              <a:ext cx="189971" cy="31763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 flipH="1" flipV="1">
              <a:off x="3749532" y="4026872"/>
              <a:ext cx="195420" cy="2117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37764" y="3815119"/>
            <a:ext cx="195420" cy="423506"/>
            <a:chOff x="5837764" y="3815119"/>
            <a:chExt cx="195420" cy="423506"/>
          </a:xfrm>
        </p:grpSpPr>
        <p:sp>
          <p:nvSpPr>
            <p:cNvPr id="155" name="이등변 삼각형 154"/>
            <p:cNvSpPr/>
            <p:nvPr/>
          </p:nvSpPr>
          <p:spPr>
            <a:xfrm flipH="1">
              <a:off x="5840488" y="3815119"/>
              <a:ext cx="189971" cy="31763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 flipH="1" flipV="1">
              <a:off x="5837764" y="4026872"/>
              <a:ext cx="195420" cy="2117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1" name="타원 160"/>
          <p:cNvSpPr/>
          <p:nvPr/>
        </p:nvSpPr>
        <p:spPr>
          <a:xfrm>
            <a:off x="2054052" y="3638042"/>
            <a:ext cx="72008" cy="78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2" name="직선 연결선 161"/>
          <p:cNvCxnSpPr>
            <a:stCxn id="161" idx="4"/>
          </p:cNvCxnSpPr>
          <p:nvPr/>
        </p:nvCxnSpPr>
        <p:spPr>
          <a:xfrm>
            <a:off x="2090056" y="3716069"/>
            <a:ext cx="625022" cy="174436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타원 162"/>
          <p:cNvSpPr/>
          <p:nvPr/>
        </p:nvSpPr>
        <p:spPr>
          <a:xfrm>
            <a:off x="4592315" y="3638042"/>
            <a:ext cx="72008" cy="78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5" name="직선 연결선 164"/>
          <p:cNvCxnSpPr>
            <a:stCxn id="163" idx="4"/>
          </p:cNvCxnSpPr>
          <p:nvPr/>
        </p:nvCxnSpPr>
        <p:spPr>
          <a:xfrm>
            <a:off x="4628319" y="3716069"/>
            <a:ext cx="1" cy="174436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/>
          <p:cNvSpPr/>
          <p:nvPr/>
        </p:nvSpPr>
        <p:spPr>
          <a:xfrm>
            <a:off x="7667927" y="3638042"/>
            <a:ext cx="72008" cy="78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8" name="직선 연결선 167"/>
          <p:cNvCxnSpPr>
            <a:stCxn id="166" idx="4"/>
          </p:cNvCxnSpPr>
          <p:nvPr/>
        </p:nvCxnSpPr>
        <p:spPr>
          <a:xfrm flipH="1">
            <a:off x="6886206" y="3716069"/>
            <a:ext cx="817725" cy="174436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타원 169"/>
          <p:cNvSpPr/>
          <p:nvPr/>
        </p:nvSpPr>
        <p:spPr>
          <a:xfrm>
            <a:off x="8023706" y="3638042"/>
            <a:ext cx="72008" cy="78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1" name="직선 연결선 170"/>
          <p:cNvCxnSpPr>
            <a:stCxn id="170" idx="4"/>
          </p:cNvCxnSpPr>
          <p:nvPr/>
        </p:nvCxnSpPr>
        <p:spPr>
          <a:xfrm>
            <a:off x="8059710" y="3716069"/>
            <a:ext cx="642260" cy="174436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Box 17"/>
          <p:cNvSpPr txBox="1">
            <a:spLocks noChangeArrowheads="1"/>
          </p:cNvSpPr>
          <p:nvPr/>
        </p:nvSpPr>
        <p:spPr bwMode="gray">
          <a:xfrm>
            <a:off x="454596" y="1134269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융합을 위한 최적의 플랫폼 구축 방안을 도출하여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’20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억 원’의 본 사업 예산을 확보함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11344" y="388446"/>
            <a:ext cx="26513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1.2  </a:t>
            </a:r>
            <a:r>
              <a:rPr lang="ko-KR" altLang="en-US" sz="2600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추진 경과</a:t>
            </a:r>
          </a:p>
        </p:txBody>
      </p:sp>
      <p:grpSp>
        <p:nvGrpSpPr>
          <p:cNvPr id="172" name="그룹 171"/>
          <p:cNvGrpSpPr/>
          <p:nvPr/>
        </p:nvGrpSpPr>
        <p:grpSpPr>
          <a:xfrm>
            <a:off x="542728" y="2447925"/>
            <a:ext cx="1343222" cy="641017"/>
            <a:chOff x="161268" y="2250737"/>
            <a:chExt cx="2484276" cy="819155"/>
          </a:xfrm>
        </p:grpSpPr>
        <p:sp>
          <p:nvSpPr>
            <p:cNvPr id="173" name="Rectangle 89" descr="사각유형1-2"/>
            <p:cNvSpPr>
              <a:spLocks noChangeArrowheads="1"/>
            </p:cNvSpPr>
            <p:nvPr/>
          </p:nvSpPr>
          <p:spPr bwMode="auto">
            <a:xfrm>
              <a:off x="161268" y="2250737"/>
              <a:ext cx="2484276" cy="69619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4" name="LcS2"/>
            <p:cNvSpPr txBox="1"/>
            <p:nvPr/>
          </p:nvSpPr>
          <p:spPr bwMode="auto">
            <a:xfrm>
              <a:off x="265163" y="2362850"/>
              <a:ext cx="2276486" cy="471969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착수보고</a:t>
              </a:r>
            </a:p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(7/5,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에드로쿰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75" name="이등변 삼각형 174"/>
            <p:cNvSpPr/>
            <p:nvPr/>
          </p:nvSpPr>
          <p:spPr>
            <a:xfrm flipV="1">
              <a:off x="1328244" y="2946928"/>
              <a:ext cx="150324" cy="12296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2219128" y="2447925"/>
            <a:ext cx="1343222" cy="641017"/>
            <a:chOff x="161268" y="2250737"/>
            <a:chExt cx="2484276" cy="819155"/>
          </a:xfrm>
        </p:grpSpPr>
        <p:sp>
          <p:nvSpPr>
            <p:cNvPr id="177" name="Rectangle 89" descr="사각유형1-2"/>
            <p:cNvSpPr>
              <a:spLocks noChangeArrowheads="1"/>
            </p:cNvSpPr>
            <p:nvPr/>
          </p:nvSpPr>
          <p:spPr bwMode="auto">
            <a:xfrm>
              <a:off x="161268" y="2250737"/>
              <a:ext cx="2484276" cy="69619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8" name="LcS2"/>
            <p:cNvSpPr txBox="1"/>
            <p:nvPr/>
          </p:nvSpPr>
          <p:spPr bwMode="auto">
            <a:xfrm>
              <a:off x="265163" y="2362850"/>
              <a:ext cx="2276486" cy="471969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TFT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인터뷰</a:t>
              </a:r>
            </a:p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(8/14,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환경공단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79" name="이등변 삼각형 178"/>
            <p:cNvSpPr/>
            <p:nvPr/>
          </p:nvSpPr>
          <p:spPr>
            <a:xfrm flipV="1">
              <a:off x="1328244" y="2946928"/>
              <a:ext cx="150324" cy="12296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3819328" y="2443323"/>
            <a:ext cx="1628972" cy="645618"/>
            <a:chOff x="161268" y="2244857"/>
            <a:chExt cx="2484276" cy="825035"/>
          </a:xfrm>
        </p:grpSpPr>
        <p:sp>
          <p:nvSpPr>
            <p:cNvPr id="181" name="Rectangle 89" descr="사각유형1-2"/>
            <p:cNvSpPr>
              <a:spLocks noChangeArrowheads="1"/>
            </p:cNvSpPr>
            <p:nvPr/>
          </p:nvSpPr>
          <p:spPr bwMode="auto">
            <a:xfrm>
              <a:off x="161268" y="2250737"/>
              <a:ext cx="2484276" cy="69619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2" name="LcS2"/>
            <p:cNvSpPr txBox="1"/>
            <p:nvPr/>
          </p:nvSpPr>
          <p:spPr bwMode="auto">
            <a:xfrm>
              <a:off x="265163" y="2244857"/>
              <a:ext cx="2276486" cy="707954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중간보고</a:t>
              </a:r>
              <a:b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(9/21,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삼경교육센터라움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83" name="이등변 삼각형 182"/>
            <p:cNvSpPr/>
            <p:nvPr/>
          </p:nvSpPr>
          <p:spPr>
            <a:xfrm flipV="1">
              <a:off x="1328244" y="2946928"/>
              <a:ext cx="150324" cy="12296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829103" y="2447925"/>
            <a:ext cx="1343222" cy="641017"/>
            <a:chOff x="161268" y="2250737"/>
            <a:chExt cx="2484276" cy="819155"/>
          </a:xfrm>
        </p:grpSpPr>
        <p:sp>
          <p:nvSpPr>
            <p:cNvPr id="185" name="Rectangle 89" descr="사각유형1-2"/>
            <p:cNvSpPr>
              <a:spLocks noChangeArrowheads="1"/>
            </p:cNvSpPr>
            <p:nvPr/>
          </p:nvSpPr>
          <p:spPr bwMode="auto">
            <a:xfrm>
              <a:off x="161268" y="2250737"/>
              <a:ext cx="2484276" cy="69619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6" name="LcS2"/>
            <p:cNvSpPr txBox="1"/>
            <p:nvPr/>
          </p:nvSpPr>
          <p:spPr bwMode="auto">
            <a:xfrm>
              <a:off x="265163" y="2362850"/>
              <a:ext cx="2276486" cy="471969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파일럿 착수</a:t>
              </a:r>
              <a:b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(11/6,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환경공단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87" name="이등변 삼각형 186"/>
            <p:cNvSpPr/>
            <p:nvPr/>
          </p:nvSpPr>
          <p:spPr>
            <a:xfrm flipV="1">
              <a:off x="1328244" y="2946928"/>
              <a:ext cx="150324" cy="12296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545288" y="2443323"/>
            <a:ext cx="1819472" cy="645618"/>
            <a:chOff x="7545288" y="2443323"/>
            <a:chExt cx="1819472" cy="645618"/>
          </a:xfrm>
        </p:grpSpPr>
        <p:sp>
          <p:nvSpPr>
            <p:cNvPr id="190" name="Rectangle 89" descr="사각유형1-2"/>
            <p:cNvSpPr>
              <a:spLocks noChangeArrowheads="1"/>
            </p:cNvSpPr>
            <p:nvPr/>
          </p:nvSpPr>
          <p:spPr bwMode="auto">
            <a:xfrm>
              <a:off x="7545288" y="2447924"/>
              <a:ext cx="1819472" cy="54479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1" name="LcS2"/>
            <p:cNvSpPr txBox="1"/>
            <p:nvPr/>
          </p:nvSpPr>
          <p:spPr bwMode="auto">
            <a:xfrm>
              <a:off x="7621380" y="2443323"/>
              <a:ext cx="1667288" cy="553998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최종보고</a:t>
              </a:r>
              <a:b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(12/21,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삼경교육센터라움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92" name="이등변 삼각형 191"/>
            <p:cNvSpPr/>
            <p:nvPr/>
          </p:nvSpPr>
          <p:spPr>
            <a:xfrm flipV="1">
              <a:off x="8543886" y="2992717"/>
              <a:ext cx="110097" cy="962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25328" y="4302120"/>
            <a:ext cx="1635322" cy="643332"/>
            <a:chOff x="542728" y="4801915"/>
            <a:chExt cx="1343222" cy="643332"/>
          </a:xfrm>
        </p:grpSpPr>
        <p:sp>
          <p:nvSpPr>
            <p:cNvPr id="194" name="Rectangle 89" descr="사각유형1-2"/>
            <p:cNvSpPr>
              <a:spLocks noChangeArrowheads="1"/>
            </p:cNvSpPr>
            <p:nvPr/>
          </p:nvSpPr>
          <p:spPr bwMode="auto">
            <a:xfrm>
              <a:off x="542728" y="4895850"/>
              <a:ext cx="1343222" cy="54479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5" name="LcS2"/>
            <p:cNvSpPr txBox="1"/>
            <p:nvPr/>
          </p:nvSpPr>
          <p:spPr bwMode="auto">
            <a:xfrm>
              <a:off x="598903" y="4891249"/>
              <a:ext cx="1230872" cy="553998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예산 심의용 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ISP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보고서</a:t>
              </a:r>
              <a:b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(7/20,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기재부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196" name="이등변 삼각형 195"/>
            <p:cNvSpPr/>
            <p:nvPr/>
          </p:nvSpPr>
          <p:spPr>
            <a:xfrm rot="10800000" flipV="1">
              <a:off x="1173700" y="4801915"/>
              <a:ext cx="81279" cy="962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3014148" y="4302120"/>
            <a:ext cx="1635322" cy="638728"/>
            <a:chOff x="542728" y="4801915"/>
            <a:chExt cx="1343222" cy="638728"/>
          </a:xfrm>
        </p:grpSpPr>
        <p:sp>
          <p:nvSpPr>
            <p:cNvPr id="202" name="Rectangle 89" descr="사각유형1-2"/>
            <p:cNvSpPr>
              <a:spLocks noChangeArrowheads="1"/>
            </p:cNvSpPr>
            <p:nvPr/>
          </p:nvSpPr>
          <p:spPr bwMode="auto">
            <a:xfrm>
              <a:off x="542728" y="4895850"/>
              <a:ext cx="1343222" cy="54479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3" name="LcS2"/>
            <p:cNvSpPr txBox="1"/>
            <p:nvPr/>
          </p:nvSpPr>
          <p:spPr bwMode="auto">
            <a:xfrm>
              <a:off x="598903" y="4983582"/>
              <a:ext cx="1230872" cy="369332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빅데이터 과제 발굴회</a:t>
              </a:r>
              <a:b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(9/8,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환경공단교육센터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204" name="이등변 삼각형 203"/>
            <p:cNvSpPr/>
            <p:nvPr/>
          </p:nvSpPr>
          <p:spPr>
            <a:xfrm rot="10800000" flipV="1">
              <a:off x="1173700" y="4801915"/>
              <a:ext cx="81279" cy="962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10" name="그룹 209"/>
          <p:cNvGrpSpPr/>
          <p:nvPr/>
        </p:nvGrpSpPr>
        <p:grpSpPr>
          <a:xfrm>
            <a:off x="4874698" y="4302120"/>
            <a:ext cx="2105222" cy="643332"/>
            <a:chOff x="542728" y="4801915"/>
            <a:chExt cx="1343222" cy="643332"/>
          </a:xfrm>
        </p:grpSpPr>
        <p:sp>
          <p:nvSpPr>
            <p:cNvPr id="211" name="Rectangle 89" descr="사각유형1-2"/>
            <p:cNvSpPr>
              <a:spLocks noChangeArrowheads="1"/>
            </p:cNvSpPr>
            <p:nvPr/>
          </p:nvSpPr>
          <p:spPr bwMode="auto">
            <a:xfrm>
              <a:off x="542728" y="4895850"/>
              <a:ext cx="1343222" cy="54479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dirty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2" name="LcS2"/>
            <p:cNvSpPr txBox="1"/>
            <p:nvPr/>
          </p:nvSpPr>
          <p:spPr bwMode="auto">
            <a:xfrm>
              <a:off x="598903" y="4891249"/>
              <a:ext cx="1230872" cy="553998"/>
            </a:xfrm>
            <a:prstGeom prst="rect">
              <a:avLst/>
            </a:prstGeom>
            <a:noFill/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635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defTabSz="762000" latinLnBrk="0">
                <a:lnSpc>
                  <a:spcPct val="110000"/>
                </a:lnSpc>
                <a:defRPr sz="2041" b="0" spc="-7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뫼비우스 Bold" pitchFamily="2" charset="-127"/>
                  <a:ea typeface="뫼비우스 Bold" pitchFamily="2" charset="-127"/>
                </a:defRPr>
              </a:lvl1pPr>
            </a:lstStyle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국회보고 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ISP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</a:t>
              </a:r>
              <a:b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(10/23,</a:t>
              </a:r>
              <a:r>
                <a:rPr lang="ko-KR" altLang="en-US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환경부 정보화담당관실</a:t>
              </a:r>
              <a:r>
                <a:rPr lang="en-US" altLang="ko-KR" sz="1200" b="1" spc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213" name="이등변 삼각형 212"/>
            <p:cNvSpPr/>
            <p:nvPr/>
          </p:nvSpPr>
          <p:spPr>
            <a:xfrm rot="10800000" flipV="1">
              <a:off x="1173700" y="4801915"/>
              <a:ext cx="81279" cy="962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rnd" cmpd="sng">
              <a:noFill/>
              <a:prstDash val="solid"/>
              <a:headEnd type="none" w="lg" len="med"/>
              <a:tailEnd type="none" w="lg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2049463" y="5445224"/>
            <a:ext cx="1356320" cy="72697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기재부 예산 </a:t>
            </a:r>
            <a:r>
              <a:rPr lang="ko-KR" altLang="en-US" sz="12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심의</a:t>
            </a:r>
            <a:r>
              <a:rPr lang="en-US" altLang="ko-KR" sz="12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2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2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 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심의 실패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849688" y="5445224"/>
            <a:ext cx="1579562" cy="72697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중간보고 결과 수렴</a:t>
            </a:r>
          </a:p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과제중심 </a:t>
            </a:r>
            <a:r>
              <a:rPr lang="ko-KR" altLang="en-US" sz="1200" b="1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</a:t>
            </a:r>
            <a:r>
              <a:rPr lang="en-US" altLang="ko-KR" sz="1200" b="1" smtClean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중심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6105128" y="5445224"/>
            <a:ext cx="1579562" cy="72697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2018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년도 본 사업 예산 </a:t>
            </a:r>
            <a:r>
              <a:rPr lang="en-US" altLang="ko-KR" sz="1200" b="1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1200" b="1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 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확정</a:t>
            </a:r>
            <a:b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(12/4)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8049344" y="5445224"/>
            <a:ext cx="1368152" cy="72697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과제의 타당성 검토 실시</a:t>
            </a:r>
            <a:b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(with 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자문위원</a:t>
            </a:r>
            <a:r>
              <a:rPr lang="en-US" altLang="ko-KR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35842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0" y="2924944"/>
            <a:ext cx="9914173" cy="707886"/>
            <a:chOff x="-8173" y="2022972"/>
            <a:chExt cx="9920758" cy="70788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-8173" y="2397820"/>
              <a:ext cx="9920758" cy="0"/>
            </a:xfrm>
            <a:prstGeom prst="line">
              <a:avLst/>
            </a:prstGeom>
            <a:ln w="38100" cap="rnd">
              <a:gradFill flip="none" rotWithShape="1">
                <a:gsLst>
                  <a:gs pos="5000">
                    <a:schemeClr val="accent1">
                      <a:tint val="66000"/>
                      <a:satMod val="160000"/>
                      <a:alpha val="0"/>
                    </a:schemeClr>
                  </a:gs>
                  <a:gs pos="70000">
                    <a:srgbClr val="55BEF8"/>
                  </a:gs>
                  <a:gs pos="30000">
                    <a:srgbClr val="01A5FA"/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838304" y="2022972"/>
              <a:ext cx="4446797" cy="707886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 및 현황분석</a:t>
              </a:r>
              <a:endParaRPr kumimoji="1"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관련 외부 환경 및 내부 현황 분석 결과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및 현황분석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gray">
          <a:xfrm>
            <a:off x="454596" y="1134269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17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융합 관점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환경정보 관리를 위한 거버넌스 관점에서 빅데이터 플랫폼 구축의 필요성이 대두됨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9847" y="388446"/>
            <a:ext cx="4868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2.1 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 및 현황분석 결과 및 시사점</a:t>
            </a:r>
            <a:endParaRPr lang="ko-KR" altLang="en-US" sz="2600" b="1" spc="-8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5453" y="2247902"/>
            <a:ext cx="6134422" cy="4129992"/>
            <a:chOff x="590228" y="2247902"/>
            <a:chExt cx="6134422" cy="4129992"/>
          </a:xfrm>
        </p:grpSpPr>
        <p:grpSp>
          <p:nvGrpSpPr>
            <p:cNvPr id="6" name="그룹 5"/>
            <p:cNvGrpSpPr/>
            <p:nvPr/>
          </p:nvGrpSpPr>
          <p:grpSpPr>
            <a:xfrm>
              <a:off x="590228" y="2247902"/>
              <a:ext cx="6134422" cy="4129992"/>
              <a:chOff x="704528" y="2353010"/>
              <a:chExt cx="6542476" cy="378642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840740" y="2353010"/>
                <a:ext cx="4406264" cy="881300"/>
                <a:chOff x="2943224" y="2147651"/>
                <a:chExt cx="4406264" cy="1109269"/>
              </a:xfrm>
            </p:grpSpPr>
            <p:grpSp>
              <p:nvGrpSpPr>
                <p:cNvPr id="100" name="그룹 170"/>
                <p:cNvGrpSpPr>
                  <a:grpSpLocks/>
                </p:cNvGrpSpPr>
                <p:nvPr/>
              </p:nvGrpSpPr>
              <p:grpSpPr bwMode="auto">
                <a:xfrm>
                  <a:off x="2943224" y="2181225"/>
                  <a:ext cx="4239995" cy="819151"/>
                  <a:chOff x="269279" y="5687987"/>
                  <a:chExt cx="11045329" cy="1440163"/>
                </a:xfrm>
              </p:grpSpPr>
              <p:pic>
                <p:nvPicPr>
                  <p:cNvPr id="101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5400000">
                    <a:off x="-249525" y="6278799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2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16200000" flipH="1">
                    <a:off x="9785546" y="6278801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593154" y="5687987"/>
                    <a:ext cx="10721454" cy="1440163"/>
                  </a:xfrm>
                  <a:prstGeom prst="rect">
                    <a:avLst/>
                  </a:prstGeom>
                  <a:solidFill>
                    <a:srgbClr val="ECECEC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104" name="Picture 17" descr="이건뭐-1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24000"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1" t="61607" r="25768"/>
                <a:stretch>
                  <a:fillRect/>
                </a:stretch>
              </p:blipFill>
              <p:spPr bwMode="auto">
                <a:xfrm rot="16200000" flipH="1">
                  <a:off x="6712981" y="2620413"/>
                  <a:ext cx="1109269" cy="163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6" name="TextBox 105"/>
                <p:cNvSpPr txBox="1"/>
                <p:nvPr/>
              </p:nvSpPr>
              <p:spPr bwMode="auto">
                <a:xfrm>
                  <a:off x="3429967" y="2326455"/>
                  <a:ext cx="3541069" cy="430887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marL="88900" indent="-88900" defTabSz="913572" latinLnBrk="0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  <a:buFont typeface="Arial" panose="020B0604020202020204" pitchFamily="34" charset="0"/>
                    <a:buChar char="•"/>
                    <a:tabLst>
                      <a:tab pos="525463" algn="l"/>
                    </a:tabLst>
                    <a:defRPr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  <a:lvl2pPr marL="138113" lvl="1" indent="-138113" eaLnBrk="0" fontAlgn="auto" latinLnBrk="0" hangingPunct="0">
                    <a:lnSpc>
                      <a:spcPts val="18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anose="05000000000000000000" pitchFamily="2" charset="2"/>
                    <a:buChar char="§"/>
                    <a:defRPr kumimoji="0" sz="1400" kern="0">
                      <a:solidFill>
                        <a:srgbClr val="00000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marL="0" indent="0" fontAlgn="auto">
                    <a:spcBef>
                      <a:spcPts val="400"/>
                    </a:spcBef>
                    <a:spcAft>
                      <a:spcPts val="400"/>
                    </a:spcAft>
                    <a:buNone/>
                    <a:defRPr/>
                  </a:pP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국민환경의식조사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환경 관련 논문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(4),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환경 관련 법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(68),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주요 환경 이슈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(5)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등 </a:t>
                  </a:r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840740" y="3076910"/>
                <a:ext cx="4406264" cy="881300"/>
                <a:chOff x="2943224" y="2147651"/>
                <a:chExt cx="4406264" cy="1109269"/>
              </a:xfrm>
            </p:grpSpPr>
            <p:grpSp>
              <p:nvGrpSpPr>
                <p:cNvPr id="111" name="그룹 170"/>
                <p:cNvGrpSpPr>
                  <a:grpSpLocks/>
                </p:cNvGrpSpPr>
                <p:nvPr/>
              </p:nvGrpSpPr>
              <p:grpSpPr bwMode="auto">
                <a:xfrm>
                  <a:off x="2943224" y="2181225"/>
                  <a:ext cx="4239995" cy="819151"/>
                  <a:chOff x="269279" y="5687987"/>
                  <a:chExt cx="11045329" cy="1440163"/>
                </a:xfrm>
              </p:grpSpPr>
              <p:pic>
                <p:nvPicPr>
                  <p:cNvPr id="114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5400000">
                    <a:off x="-249525" y="6278799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5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16200000" flipH="1">
                    <a:off x="9785546" y="6278801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6" name="직사각형 115"/>
                  <p:cNvSpPr/>
                  <p:nvPr/>
                </p:nvSpPr>
                <p:spPr>
                  <a:xfrm>
                    <a:off x="593154" y="5687987"/>
                    <a:ext cx="10721454" cy="1440163"/>
                  </a:xfrm>
                  <a:prstGeom prst="rect">
                    <a:avLst/>
                  </a:prstGeom>
                  <a:solidFill>
                    <a:srgbClr val="ECECEC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112" name="Picture 17" descr="이건뭐-1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24000"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1" t="61607" r="25768"/>
                <a:stretch>
                  <a:fillRect/>
                </a:stretch>
              </p:blipFill>
              <p:spPr bwMode="auto">
                <a:xfrm rot="16200000" flipH="1">
                  <a:off x="6712981" y="2620413"/>
                  <a:ext cx="1109269" cy="163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" name="TextBox 112"/>
                <p:cNvSpPr txBox="1"/>
                <p:nvPr/>
              </p:nvSpPr>
              <p:spPr bwMode="auto">
                <a:xfrm>
                  <a:off x="3429967" y="2326455"/>
                  <a:ext cx="3541069" cy="430887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marL="88900" indent="-88900" defTabSz="913572" latinLnBrk="0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  <a:buFont typeface="Arial" panose="020B0604020202020204" pitchFamily="34" charset="0"/>
                    <a:buChar char="•"/>
                    <a:tabLst>
                      <a:tab pos="525463" algn="l"/>
                    </a:tabLst>
                    <a:defRPr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  <a:lvl2pPr marL="138113" lvl="1" indent="-138113" eaLnBrk="0" fontAlgn="auto" latinLnBrk="0" hangingPunct="0">
                    <a:lnSpc>
                      <a:spcPts val="18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anose="05000000000000000000" pitchFamily="2" charset="2"/>
                    <a:buChar char="§"/>
                    <a:defRPr kumimoji="0" sz="1400" kern="0">
                      <a:solidFill>
                        <a:srgbClr val="00000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marL="0" indent="0" fontAlgn="auto">
                    <a:spcBef>
                      <a:spcPts val="400"/>
                    </a:spcBef>
                    <a:spcAft>
                      <a:spcPts val="400"/>
                    </a:spcAft>
                    <a:buNone/>
                    <a:defRPr/>
                  </a:pP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행정자치부의 빅데이터 공통 기반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전문업체 플랫폼 사례 등</a:t>
                  </a:r>
                </a:p>
              </p:txBody>
            </p:sp>
          </p:grpSp>
          <p:grpSp>
            <p:nvGrpSpPr>
              <p:cNvPr id="120" name="그룹 119"/>
              <p:cNvGrpSpPr/>
              <p:nvPr/>
            </p:nvGrpSpPr>
            <p:grpSpPr>
              <a:xfrm>
                <a:off x="2840740" y="3800810"/>
                <a:ext cx="4406264" cy="881300"/>
                <a:chOff x="2943224" y="2147651"/>
                <a:chExt cx="4406264" cy="1109269"/>
              </a:xfrm>
            </p:grpSpPr>
            <p:grpSp>
              <p:nvGrpSpPr>
                <p:cNvPr id="121" name="그룹 170"/>
                <p:cNvGrpSpPr>
                  <a:grpSpLocks/>
                </p:cNvGrpSpPr>
                <p:nvPr/>
              </p:nvGrpSpPr>
              <p:grpSpPr bwMode="auto">
                <a:xfrm>
                  <a:off x="2943224" y="2181225"/>
                  <a:ext cx="4239995" cy="819151"/>
                  <a:chOff x="269279" y="5687987"/>
                  <a:chExt cx="11045329" cy="1440163"/>
                </a:xfrm>
              </p:grpSpPr>
              <p:pic>
                <p:nvPicPr>
                  <p:cNvPr id="124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5400000">
                    <a:off x="-249525" y="6278799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25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16200000" flipH="1">
                    <a:off x="9785546" y="6278801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593154" y="5687987"/>
                    <a:ext cx="10721454" cy="1440163"/>
                  </a:xfrm>
                  <a:prstGeom prst="rect">
                    <a:avLst/>
                  </a:prstGeom>
                  <a:solidFill>
                    <a:srgbClr val="ECECEC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122" name="Picture 17" descr="이건뭐-1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24000"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1" t="61607" r="25768"/>
                <a:stretch>
                  <a:fillRect/>
                </a:stretch>
              </p:blipFill>
              <p:spPr bwMode="auto">
                <a:xfrm rot="16200000" flipH="1">
                  <a:off x="6712981" y="2620413"/>
                  <a:ext cx="1109269" cy="163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" name="TextBox 122"/>
                <p:cNvSpPr txBox="1"/>
                <p:nvPr/>
              </p:nvSpPr>
              <p:spPr bwMode="auto">
                <a:xfrm>
                  <a:off x="3429967" y="2326455"/>
                  <a:ext cx="3541069" cy="542346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marL="88900" indent="-88900" defTabSz="913572" latinLnBrk="0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  <a:buFont typeface="Arial" panose="020B0604020202020204" pitchFamily="34" charset="0"/>
                    <a:buChar char="•"/>
                    <a:tabLst>
                      <a:tab pos="525463" algn="l"/>
                    </a:tabLst>
                    <a:defRPr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  <a:lvl2pPr marL="138113" lvl="1" indent="-138113" eaLnBrk="0" fontAlgn="auto" latinLnBrk="0" hangingPunct="0">
                    <a:lnSpc>
                      <a:spcPts val="18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anose="05000000000000000000" pitchFamily="2" charset="2"/>
                    <a:buChar char="§"/>
                    <a:defRPr kumimoji="0" sz="1400" kern="0">
                      <a:solidFill>
                        <a:srgbClr val="00000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marL="0" indent="0" fontAlgn="auto">
                    <a:spcBef>
                      <a:spcPts val="400"/>
                    </a:spcBef>
                    <a:spcAft>
                      <a:spcPts val="400"/>
                    </a:spcAft>
                    <a:buNone/>
                    <a:defRPr/>
                  </a:pP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최신 데이터 수집 및 연계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분산파일 등 데이터 저장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데이터 처리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지능형 분석 기술 등</a:t>
                  </a:r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2840740" y="4524710"/>
                <a:ext cx="4406264" cy="881300"/>
                <a:chOff x="2943224" y="2147651"/>
                <a:chExt cx="4406264" cy="1109269"/>
              </a:xfrm>
            </p:grpSpPr>
            <p:grpSp>
              <p:nvGrpSpPr>
                <p:cNvPr id="131" name="그룹 170"/>
                <p:cNvGrpSpPr>
                  <a:grpSpLocks/>
                </p:cNvGrpSpPr>
                <p:nvPr/>
              </p:nvGrpSpPr>
              <p:grpSpPr bwMode="auto">
                <a:xfrm>
                  <a:off x="2943224" y="2181225"/>
                  <a:ext cx="4239995" cy="819151"/>
                  <a:chOff x="269279" y="5687987"/>
                  <a:chExt cx="11045329" cy="1440163"/>
                </a:xfrm>
              </p:grpSpPr>
              <p:pic>
                <p:nvPicPr>
                  <p:cNvPr id="134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5400000">
                    <a:off x="-249525" y="6278799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35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16200000" flipH="1">
                    <a:off x="9785546" y="6278801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593154" y="5687987"/>
                    <a:ext cx="10721454" cy="1440163"/>
                  </a:xfrm>
                  <a:prstGeom prst="rect">
                    <a:avLst/>
                  </a:prstGeom>
                  <a:solidFill>
                    <a:srgbClr val="ECECEC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132" name="Picture 17" descr="이건뭐-1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24000"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1" t="61607" r="25768"/>
                <a:stretch>
                  <a:fillRect/>
                </a:stretch>
              </p:blipFill>
              <p:spPr bwMode="auto">
                <a:xfrm rot="16200000" flipH="1">
                  <a:off x="6712981" y="2620413"/>
                  <a:ext cx="1109269" cy="163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3" name="TextBox 132"/>
                <p:cNvSpPr txBox="1"/>
                <p:nvPr/>
              </p:nvSpPr>
              <p:spPr bwMode="auto">
                <a:xfrm>
                  <a:off x="3429967" y="2326455"/>
                  <a:ext cx="3541069" cy="542346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marL="88900" indent="-88900" defTabSz="913572" latinLnBrk="0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  <a:buFont typeface="Arial" panose="020B0604020202020204" pitchFamily="34" charset="0"/>
                    <a:buChar char="•"/>
                    <a:tabLst>
                      <a:tab pos="525463" algn="l"/>
                    </a:tabLst>
                    <a:defRPr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  <a:lvl2pPr marL="138113" lvl="1" indent="-138113" eaLnBrk="0" fontAlgn="auto" latinLnBrk="0" hangingPunct="0">
                    <a:lnSpc>
                      <a:spcPts val="18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anose="05000000000000000000" pitchFamily="2" charset="2"/>
                    <a:buChar char="§"/>
                    <a:defRPr kumimoji="0" sz="1400" kern="0">
                      <a:solidFill>
                        <a:srgbClr val="00000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marL="0" indent="0" fontAlgn="auto">
                    <a:spcBef>
                      <a:spcPts val="400"/>
                    </a:spcBef>
                    <a:spcAft>
                      <a:spcPts val="400"/>
                    </a:spcAft>
                    <a:buNone/>
                    <a:defRPr/>
                  </a:pP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10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개 환경매체 업무 분야별 업무 특성과 데이터 현황 분석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(69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개 시스템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)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등</a:t>
                  </a:r>
                </a:p>
              </p:txBody>
            </p:sp>
          </p:grpSp>
          <p:grpSp>
            <p:nvGrpSpPr>
              <p:cNvPr id="140" name="그룹 139"/>
              <p:cNvGrpSpPr/>
              <p:nvPr/>
            </p:nvGrpSpPr>
            <p:grpSpPr>
              <a:xfrm>
                <a:off x="2840740" y="5258135"/>
                <a:ext cx="4406264" cy="881300"/>
                <a:chOff x="2943224" y="2147651"/>
                <a:chExt cx="4406264" cy="1109269"/>
              </a:xfrm>
            </p:grpSpPr>
            <p:grpSp>
              <p:nvGrpSpPr>
                <p:cNvPr id="141" name="그룹 170"/>
                <p:cNvGrpSpPr>
                  <a:grpSpLocks/>
                </p:cNvGrpSpPr>
                <p:nvPr/>
              </p:nvGrpSpPr>
              <p:grpSpPr bwMode="auto">
                <a:xfrm>
                  <a:off x="2943224" y="2181225"/>
                  <a:ext cx="4239995" cy="819151"/>
                  <a:chOff x="269279" y="5687987"/>
                  <a:chExt cx="11045329" cy="1440163"/>
                </a:xfrm>
              </p:grpSpPr>
              <p:pic>
                <p:nvPicPr>
                  <p:cNvPr id="144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5400000">
                    <a:off x="-249525" y="6278799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5" name="Picture 17" descr="이건뭐-1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24000"/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1" t="61607" r="25768"/>
                  <a:stretch>
                    <a:fillRect/>
                  </a:stretch>
                </p:blipFill>
                <p:spPr bwMode="auto">
                  <a:xfrm rot="16200000" flipH="1">
                    <a:off x="9785546" y="6278801"/>
                    <a:ext cx="1368153" cy="330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6" name="직사각형 145"/>
                  <p:cNvSpPr/>
                  <p:nvPr/>
                </p:nvSpPr>
                <p:spPr>
                  <a:xfrm>
                    <a:off x="593154" y="5687987"/>
                    <a:ext cx="10721454" cy="1440163"/>
                  </a:xfrm>
                  <a:prstGeom prst="rect">
                    <a:avLst/>
                  </a:prstGeom>
                  <a:solidFill>
                    <a:srgbClr val="ECECEC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142" name="Picture 17" descr="이건뭐-18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24000"/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1" t="61607" r="25768"/>
                <a:stretch>
                  <a:fillRect/>
                </a:stretch>
              </p:blipFill>
              <p:spPr bwMode="auto">
                <a:xfrm rot="16200000" flipH="1">
                  <a:off x="6712981" y="2620413"/>
                  <a:ext cx="1109269" cy="163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" name="TextBox 142"/>
                <p:cNvSpPr txBox="1"/>
                <p:nvPr/>
              </p:nvSpPr>
              <p:spPr bwMode="auto">
                <a:xfrm>
                  <a:off x="3429967" y="2326455"/>
                  <a:ext cx="3541069" cy="542346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  <a:scene3d>
                    <a:camera prst="orthographicFront"/>
                    <a:lightRig rig="threePt" dir="t"/>
                  </a:scene3d>
                  <a:sp3d>
                    <a:bevelT w="0" h="38100"/>
                  </a:sp3d>
                </a:bodyPr>
                <a:lstStyle>
                  <a:defPPr>
                    <a:defRPr lang="ko-KR"/>
                  </a:defPPr>
                  <a:lvl1pPr marL="88900" indent="-88900" defTabSz="913572" latinLnBrk="0">
                    <a:lnSpc>
                      <a:spcPct val="100000"/>
                    </a:lnSpc>
                    <a:spcBef>
                      <a:spcPts val="200"/>
                    </a:spcBef>
                    <a:spcAft>
                      <a:spcPts val="200"/>
                    </a:spcAft>
                    <a:buSzPct val="100000"/>
                    <a:buFont typeface="Arial" panose="020B0604020202020204" pitchFamily="34" charset="0"/>
                    <a:buChar char="•"/>
                    <a:tabLst>
                      <a:tab pos="525463" algn="l"/>
                    </a:tabLst>
                    <a:defRPr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1pPr>
                  <a:lvl2pPr marL="138113" lvl="1" indent="-138113" eaLnBrk="0" fontAlgn="auto" latinLnBrk="0" hangingPunct="0">
                    <a:lnSpc>
                      <a:spcPts val="18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anose="05000000000000000000" pitchFamily="2" charset="2"/>
                    <a:buChar char="§"/>
                    <a:defRPr kumimoji="0" sz="1400" kern="0">
                      <a:solidFill>
                        <a:srgbClr val="00000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marL="0" indent="0" fontAlgn="auto">
                    <a:spcBef>
                      <a:spcPts val="400"/>
                    </a:spcBef>
                    <a:spcAft>
                      <a:spcPts val="400"/>
                    </a:spcAft>
                    <a:buNone/>
                    <a:defRPr/>
                  </a:pP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TFT,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환경부</a:t>
                  </a:r>
                  <a:r>
                    <a:rPr lang="en-US" altLang="ko-KR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, </a:t>
                  </a:r>
                  <a:r>
                    <a:rPr lang="ko-KR" altLang="en-US" spc="-8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한강유역 환경청 등 기관과 외부 자문위원 등</a:t>
                  </a:r>
                </a:p>
              </p:txBody>
            </p:sp>
          </p:grpSp>
          <p:grpSp>
            <p:nvGrpSpPr>
              <p:cNvPr id="165" name="그룹 164"/>
              <p:cNvGrpSpPr/>
              <p:nvPr/>
            </p:nvGrpSpPr>
            <p:grpSpPr>
              <a:xfrm>
                <a:off x="704528" y="2392346"/>
                <a:ext cx="2164787" cy="613362"/>
                <a:chOff x="736600" y="3095624"/>
                <a:chExt cx="2736850" cy="1911611"/>
              </a:xfrm>
            </p:grpSpPr>
            <p:sp>
              <p:nvSpPr>
                <p:cNvPr id="166" name="Rectangle 89" descr="사각유형1-2"/>
                <p:cNvSpPr>
                  <a:spLocks noChangeArrowheads="1"/>
                </p:cNvSpPr>
                <p:nvPr/>
              </p:nvSpPr>
              <p:spPr bwMode="auto">
                <a:xfrm>
                  <a:off x="736600" y="3095624"/>
                  <a:ext cx="2736850" cy="1911611"/>
                </a:xfrm>
                <a:prstGeom prst="roundRect">
                  <a:avLst>
                    <a:gd name="adj" fmla="val 1055"/>
                  </a:avLst>
                </a:prstGeom>
                <a:solidFill>
                  <a:srgbClr val="C5E2F7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algn="ctr" defTabSz="1019175" fontAlgn="auto" latinLnBrk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tabLst>
                      <a:tab pos="3768725" algn="l"/>
                    </a:tabLst>
                    <a:defRPr/>
                  </a:pPr>
                  <a:endParaRPr kumimoji="0" lang="ko-KR" altLang="en-US" sz="1200" spc="-100">
                    <a:ln w="0"/>
                    <a:solidFill>
                      <a:srgbClr val="292929"/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67" name="LcS2"/>
                <p:cNvSpPr txBox="1"/>
                <p:nvPr/>
              </p:nvSpPr>
              <p:spPr bwMode="auto">
                <a:xfrm>
                  <a:off x="855213" y="3565363"/>
                  <a:ext cx="2387342" cy="9080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1270" h="6350"/>
                    <a:contourClr>
                      <a:schemeClr val="bg1"/>
                    </a:contourClr>
                  </a:sp3d>
                </a:bodyPr>
                <a:lstStyle>
                  <a:defPPr>
                    <a:defRPr lang="ko-KR"/>
                  </a:defPPr>
                  <a:lvl1pPr algn="ctr" defTabSz="762000" latinLnBrk="0">
                    <a:lnSpc>
                      <a:spcPct val="110000"/>
                    </a:lnSpc>
                    <a:defRPr sz="2041" b="0" spc="-70">
                      <a:gradFill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10000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5400000" scaled="0"/>
                      </a:gradFill>
                      <a:latin typeface="뫼비우스 Bold" pitchFamily="2" charset="-127"/>
                      <a:ea typeface="뫼비우스 Bold" pitchFamily="2" charset="-127"/>
                    </a:defRPr>
                  </a:lvl1pPr>
                </a:lstStyle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환경업무 관련 경영 분석</a:t>
                  </a:r>
                </a:p>
              </p:txBody>
            </p:sp>
          </p:grpSp>
          <p:grpSp>
            <p:nvGrpSpPr>
              <p:cNvPr id="168" name="그룹 167"/>
              <p:cNvGrpSpPr/>
              <p:nvPr/>
            </p:nvGrpSpPr>
            <p:grpSpPr>
              <a:xfrm>
                <a:off x="704528" y="3116246"/>
                <a:ext cx="2164787" cy="613362"/>
                <a:chOff x="736600" y="3095624"/>
                <a:chExt cx="2736850" cy="1911611"/>
              </a:xfrm>
            </p:grpSpPr>
            <p:sp>
              <p:nvSpPr>
                <p:cNvPr id="169" name="Rectangle 89" descr="사각유형1-2"/>
                <p:cNvSpPr>
                  <a:spLocks noChangeArrowheads="1"/>
                </p:cNvSpPr>
                <p:nvPr/>
              </p:nvSpPr>
              <p:spPr bwMode="auto">
                <a:xfrm>
                  <a:off x="736600" y="3095624"/>
                  <a:ext cx="2736850" cy="1911611"/>
                </a:xfrm>
                <a:prstGeom prst="roundRect">
                  <a:avLst>
                    <a:gd name="adj" fmla="val 1055"/>
                  </a:avLst>
                </a:prstGeom>
                <a:solidFill>
                  <a:srgbClr val="C5E2F7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algn="ctr" defTabSz="1019175" fontAlgn="auto" latinLnBrk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tabLst>
                      <a:tab pos="3768725" algn="l"/>
                    </a:tabLst>
                    <a:defRPr/>
                  </a:pPr>
                  <a:endParaRPr kumimoji="0" lang="ko-KR" altLang="en-US" sz="1200" spc="-100">
                    <a:ln w="0"/>
                    <a:solidFill>
                      <a:srgbClr val="292929"/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70" name="LcS2"/>
                <p:cNvSpPr txBox="1"/>
                <p:nvPr/>
              </p:nvSpPr>
              <p:spPr bwMode="auto">
                <a:xfrm>
                  <a:off x="855213" y="3565363"/>
                  <a:ext cx="2387342" cy="9080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1270" h="6350"/>
                    <a:contourClr>
                      <a:schemeClr val="bg1"/>
                    </a:contourClr>
                  </a:sp3d>
                </a:bodyPr>
                <a:lstStyle>
                  <a:defPPr>
                    <a:defRPr lang="ko-KR"/>
                  </a:defPPr>
                  <a:lvl1pPr algn="ctr" defTabSz="762000" latinLnBrk="0">
                    <a:lnSpc>
                      <a:spcPct val="110000"/>
                    </a:lnSpc>
                    <a:defRPr sz="2041" b="0" spc="-70">
                      <a:gradFill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10000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5400000" scaled="0"/>
                      </a:gradFill>
                      <a:latin typeface="뫼비우스 Bold" pitchFamily="2" charset="-127"/>
                      <a:ea typeface="뫼비우스 Bold" pitchFamily="2" charset="-127"/>
                    </a:defRPr>
                  </a:lvl1pPr>
                </a:lstStyle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빅데이터 플랫폼 사례 조사</a:t>
                  </a:r>
                </a:p>
              </p:txBody>
            </p:sp>
          </p:grpSp>
          <p:grpSp>
            <p:nvGrpSpPr>
              <p:cNvPr id="171" name="그룹 170"/>
              <p:cNvGrpSpPr/>
              <p:nvPr/>
            </p:nvGrpSpPr>
            <p:grpSpPr>
              <a:xfrm>
                <a:off x="704528" y="3830621"/>
                <a:ext cx="2164787" cy="613362"/>
                <a:chOff x="736600" y="3095624"/>
                <a:chExt cx="2736850" cy="1911611"/>
              </a:xfrm>
            </p:grpSpPr>
            <p:sp>
              <p:nvSpPr>
                <p:cNvPr id="172" name="Rectangle 89" descr="사각유형1-2"/>
                <p:cNvSpPr>
                  <a:spLocks noChangeArrowheads="1"/>
                </p:cNvSpPr>
                <p:nvPr/>
              </p:nvSpPr>
              <p:spPr bwMode="auto">
                <a:xfrm>
                  <a:off x="736600" y="3095624"/>
                  <a:ext cx="2736850" cy="1911611"/>
                </a:xfrm>
                <a:prstGeom prst="roundRect">
                  <a:avLst>
                    <a:gd name="adj" fmla="val 1055"/>
                  </a:avLst>
                </a:prstGeom>
                <a:solidFill>
                  <a:srgbClr val="C5E2F7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algn="ctr" defTabSz="1019175" fontAlgn="auto" latinLnBrk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tabLst>
                      <a:tab pos="3768725" algn="l"/>
                    </a:tabLst>
                    <a:defRPr/>
                  </a:pPr>
                  <a:endParaRPr kumimoji="0" lang="ko-KR" altLang="en-US" sz="1200" spc="-100">
                    <a:ln w="0"/>
                    <a:solidFill>
                      <a:srgbClr val="292929"/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73" name="LcS2"/>
                <p:cNvSpPr txBox="1"/>
                <p:nvPr/>
              </p:nvSpPr>
              <p:spPr bwMode="auto">
                <a:xfrm>
                  <a:off x="855213" y="3565363"/>
                  <a:ext cx="2387342" cy="9080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1270" h="6350"/>
                    <a:contourClr>
                      <a:schemeClr val="bg1"/>
                    </a:contourClr>
                  </a:sp3d>
                </a:bodyPr>
                <a:lstStyle>
                  <a:defPPr>
                    <a:defRPr lang="ko-KR"/>
                  </a:defPPr>
                  <a:lvl1pPr algn="ctr" defTabSz="762000" latinLnBrk="0">
                    <a:lnSpc>
                      <a:spcPct val="110000"/>
                    </a:lnSpc>
                    <a:defRPr sz="2041" b="0" spc="-70">
                      <a:gradFill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10000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5400000" scaled="0"/>
                      </a:gradFill>
                      <a:latin typeface="뫼비우스 Bold" pitchFamily="2" charset="-127"/>
                      <a:ea typeface="뫼비우스 Bold" pitchFamily="2" charset="-127"/>
                    </a:defRPr>
                  </a:lvl1pPr>
                </a:lstStyle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정보기술 동향 분석</a:t>
                  </a:r>
                </a:p>
              </p:txBody>
            </p:sp>
          </p:grpSp>
          <p:grpSp>
            <p:nvGrpSpPr>
              <p:cNvPr id="174" name="그룹 173"/>
              <p:cNvGrpSpPr/>
              <p:nvPr/>
            </p:nvGrpSpPr>
            <p:grpSpPr>
              <a:xfrm>
                <a:off x="704528" y="4554521"/>
                <a:ext cx="2164787" cy="613362"/>
                <a:chOff x="736600" y="3095624"/>
                <a:chExt cx="2736850" cy="1911611"/>
              </a:xfrm>
            </p:grpSpPr>
            <p:sp>
              <p:nvSpPr>
                <p:cNvPr id="175" name="Rectangle 89" descr="사각유형1-2"/>
                <p:cNvSpPr>
                  <a:spLocks noChangeArrowheads="1"/>
                </p:cNvSpPr>
                <p:nvPr/>
              </p:nvSpPr>
              <p:spPr bwMode="auto">
                <a:xfrm>
                  <a:off x="736600" y="3095624"/>
                  <a:ext cx="2736850" cy="1911611"/>
                </a:xfrm>
                <a:prstGeom prst="roundRect">
                  <a:avLst>
                    <a:gd name="adj" fmla="val 1055"/>
                  </a:avLst>
                </a:prstGeom>
                <a:solidFill>
                  <a:schemeClr val="bg1"/>
                </a:solidFill>
                <a:ln w="19050" cap="flat" cmpd="sng" algn="ctr">
                  <a:solidFill>
                    <a:srgbClr val="0070C0">
                      <a:alpha val="6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algn="ctr" defTabSz="1019175" fontAlgn="auto" latinLnBrk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tabLst>
                      <a:tab pos="3768725" algn="l"/>
                    </a:tabLst>
                    <a:defRPr/>
                  </a:pPr>
                  <a:endParaRPr kumimoji="0" lang="ko-KR" altLang="en-US" sz="1200" spc="-100">
                    <a:ln w="0"/>
                    <a:solidFill>
                      <a:srgbClr val="292929"/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76" name="LcS2"/>
                <p:cNvSpPr txBox="1"/>
                <p:nvPr/>
              </p:nvSpPr>
              <p:spPr bwMode="auto">
                <a:xfrm>
                  <a:off x="855213" y="3557697"/>
                  <a:ext cx="2387342" cy="9233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1270" h="6350"/>
                    <a:contourClr>
                      <a:schemeClr val="bg1"/>
                    </a:contourClr>
                  </a:sp3d>
                </a:bodyPr>
                <a:lstStyle>
                  <a:defPPr>
                    <a:defRPr lang="ko-KR"/>
                  </a:defPPr>
                  <a:lvl1pPr algn="ctr" defTabSz="762000" latinLnBrk="0">
                    <a:lnSpc>
                      <a:spcPct val="110000"/>
                    </a:lnSpc>
                    <a:defRPr sz="2041" b="0" spc="-70">
                      <a:gradFill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10000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5400000" scaled="0"/>
                      </a:gradFill>
                      <a:latin typeface="뫼비우스 Bold" pitchFamily="2" charset="-127"/>
                      <a:ea typeface="뫼비우스 Bold" pitchFamily="2" charset="-127"/>
                    </a:defRPr>
                  </a:lvl1pPr>
                </a:lstStyle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>
                      <a:solidFill>
                        <a:schemeClr val="accent1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업무 및 정보현황 분석</a:t>
                  </a:r>
                </a:p>
              </p:txBody>
            </p:sp>
          </p:grpSp>
          <p:grpSp>
            <p:nvGrpSpPr>
              <p:cNvPr id="177" name="그룹 176"/>
              <p:cNvGrpSpPr/>
              <p:nvPr/>
            </p:nvGrpSpPr>
            <p:grpSpPr>
              <a:xfrm>
                <a:off x="704528" y="5287946"/>
                <a:ext cx="2164787" cy="613362"/>
                <a:chOff x="736600" y="3095624"/>
                <a:chExt cx="2736850" cy="1911611"/>
              </a:xfrm>
            </p:grpSpPr>
            <p:sp>
              <p:nvSpPr>
                <p:cNvPr id="178" name="Rectangle 89" descr="사각유형1-2"/>
                <p:cNvSpPr>
                  <a:spLocks noChangeArrowheads="1"/>
                </p:cNvSpPr>
                <p:nvPr/>
              </p:nvSpPr>
              <p:spPr bwMode="auto">
                <a:xfrm>
                  <a:off x="736600" y="3095624"/>
                  <a:ext cx="2736850" cy="1911611"/>
                </a:xfrm>
                <a:prstGeom prst="roundRect">
                  <a:avLst>
                    <a:gd name="adj" fmla="val 1055"/>
                  </a:avLst>
                </a:prstGeom>
                <a:solidFill>
                  <a:schemeClr val="bg1"/>
                </a:solidFill>
                <a:ln w="19050" cap="flat" cmpd="sng" algn="ctr">
                  <a:solidFill>
                    <a:srgbClr val="0070C0">
                      <a:alpha val="6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</a:sp3d>
                </a:bodyPr>
                <a:lstStyle/>
                <a:p>
                  <a:pPr algn="ctr" defTabSz="1019175" fontAlgn="auto" latinLnBrk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tabLst>
                      <a:tab pos="3768725" algn="l"/>
                    </a:tabLst>
                    <a:defRPr/>
                  </a:pPr>
                  <a:endParaRPr kumimoji="0" lang="ko-KR" altLang="en-US" sz="1200" spc="-100">
                    <a:ln w="0"/>
                    <a:solidFill>
                      <a:srgbClr val="292929"/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79" name="LcS2"/>
                <p:cNvSpPr txBox="1"/>
                <p:nvPr/>
              </p:nvSpPr>
              <p:spPr bwMode="auto">
                <a:xfrm>
                  <a:off x="855213" y="3557697"/>
                  <a:ext cx="2387342" cy="9233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1270" h="6350"/>
                    <a:contourClr>
                      <a:schemeClr val="bg1"/>
                    </a:contourClr>
                  </a:sp3d>
                </a:bodyPr>
                <a:lstStyle>
                  <a:defPPr>
                    <a:defRPr lang="ko-KR"/>
                  </a:defPPr>
                  <a:lvl1pPr algn="ctr" defTabSz="762000" latinLnBrk="0">
                    <a:lnSpc>
                      <a:spcPct val="110000"/>
                    </a:lnSpc>
                    <a:defRPr sz="2041" b="0" spc="-70">
                      <a:gradFill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10000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5400000" scaled="0"/>
                      </a:gradFill>
                      <a:latin typeface="뫼비우스 Bold" pitchFamily="2" charset="-127"/>
                      <a:ea typeface="뫼비우스 Bold" pitchFamily="2" charset="-127"/>
                    </a:defRPr>
                  </a:lvl1pPr>
                </a:lstStyle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>
                      <a:solidFill>
                        <a:schemeClr val="accent1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인터뷰 분석</a:t>
                  </a:r>
                </a:p>
              </p:txBody>
            </p:sp>
          </p:grpSp>
        </p:grpSp>
        <p:sp>
          <p:nvSpPr>
            <p:cNvPr id="185" name="AutoShape 250" descr="박스"/>
            <p:cNvSpPr>
              <a:spLocks noChangeArrowheads="1"/>
            </p:cNvSpPr>
            <p:nvPr/>
          </p:nvSpPr>
          <p:spPr bwMode="auto">
            <a:xfrm>
              <a:off x="609600" y="4657725"/>
              <a:ext cx="2009775" cy="636406"/>
            </a:xfrm>
            <a:prstGeom prst="roundRect">
              <a:avLst>
                <a:gd name="adj" fmla="val 6519"/>
              </a:avLst>
            </a:prstGeom>
            <a:noFill/>
            <a:ln w="38100" cap="flat" cmpd="sng" algn="ctr">
              <a:gradFill>
                <a:gsLst>
                  <a:gs pos="1000">
                    <a:srgbClr val="3ACCFF"/>
                  </a:gs>
                  <a:gs pos="50000">
                    <a:srgbClr val="0079C1"/>
                  </a:gs>
                  <a:gs pos="100000">
                    <a:srgbClr val="002D7A"/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defTabSz="1019175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3768725" algn="l"/>
                </a:tabLst>
                <a:defRPr/>
              </a:pPr>
              <a:endParaRPr kumimoji="0" lang="ko-KR" altLang="en-US" sz="1400" spc="-100" dirty="0">
                <a:ln w="57150"/>
                <a:solidFill>
                  <a:srgbClr val="29292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6" name="AutoShape 250" descr="박스"/>
            <p:cNvSpPr>
              <a:spLocks noChangeArrowheads="1"/>
            </p:cNvSpPr>
            <p:nvPr/>
          </p:nvSpPr>
          <p:spPr bwMode="auto">
            <a:xfrm>
              <a:off x="609600" y="5457825"/>
              <a:ext cx="2009775" cy="636406"/>
            </a:xfrm>
            <a:prstGeom prst="roundRect">
              <a:avLst>
                <a:gd name="adj" fmla="val 6519"/>
              </a:avLst>
            </a:prstGeom>
            <a:noFill/>
            <a:ln w="38100" cap="flat" cmpd="sng" algn="ctr">
              <a:gradFill>
                <a:gsLst>
                  <a:gs pos="1000">
                    <a:srgbClr val="3ACCFF"/>
                  </a:gs>
                  <a:gs pos="50000">
                    <a:srgbClr val="0079C1"/>
                  </a:gs>
                  <a:gs pos="100000">
                    <a:srgbClr val="002D7A"/>
                  </a:gs>
                </a:gsLst>
                <a:lin ang="3600000" scaled="0"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defTabSz="1019175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tabLst>
                  <a:tab pos="3768725" algn="l"/>
                </a:tabLst>
                <a:defRPr/>
              </a:pPr>
              <a:endParaRPr kumimoji="0" lang="ko-KR" altLang="en-US" sz="1400" spc="-100" dirty="0">
                <a:ln w="57150"/>
                <a:solidFill>
                  <a:srgbClr val="29292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91" name="직사각형 190"/>
          <p:cNvSpPr/>
          <p:nvPr/>
        </p:nvSpPr>
        <p:spPr>
          <a:xfrm>
            <a:off x="7186612" y="2340299"/>
            <a:ext cx="2224088" cy="86962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en-US" altLang="ko-KR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 </a:t>
            </a: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 </a:t>
            </a: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</a:t>
            </a:r>
            <a:r>
              <a:rPr lang="en-US" altLang="ko-KR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7186612" y="3283274"/>
            <a:ext cx="2224088" cy="86962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 </a:t>
            </a: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콘텐츠의</a:t>
            </a:r>
            <a:endParaRPr lang="en-US" altLang="ko-KR" sz="1400" b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발굴과 </a:t>
            </a: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체계 마련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7186612" y="4216724"/>
            <a:ext cx="2224088" cy="86962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안정성 높은 </a:t>
            </a: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분산환경의</a:t>
            </a:r>
            <a:endParaRPr lang="en-US" altLang="ko-KR" sz="1400" b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</a:t>
            </a: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7186612" y="5159699"/>
            <a:ext cx="2224088" cy="869626"/>
          </a:xfrm>
          <a:prstGeom prst="rect">
            <a:avLst/>
          </a:prstGeom>
          <a:gradFill>
            <a:gsLst>
              <a:gs pos="20000">
                <a:srgbClr val="009E47"/>
              </a:gs>
              <a:gs pos="100000">
                <a:srgbClr val="6FBF27"/>
              </a:gs>
            </a:gsLst>
            <a:lin ang="19200000" scaled="0"/>
          </a:gra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환경정보 융합을 </a:t>
            </a: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위한</a:t>
            </a:r>
            <a:endParaRPr lang="en-US" altLang="ko-KR" sz="1400" b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lvl="2" indent="-180948" algn="ctr">
              <a:buClr>
                <a:srgbClr val="FFFFFF">
                  <a:lumMod val="65000"/>
                </a:srgbClr>
              </a:buClr>
              <a:buSzPct val="80000"/>
              <a:defRPr/>
            </a:pPr>
            <a:r>
              <a:rPr lang="ko-KR" altLang="en-US" sz="1400" b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거버넌스 </a:t>
            </a:r>
            <a:r>
              <a:rPr lang="ko-KR" altLang="en-US" sz="14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확립 등</a:t>
            </a:r>
          </a:p>
        </p:txBody>
      </p:sp>
      <p:grpSp>
        <p:nvGrpSpPr>
          <p:cNvPr id="270" name="그룹 338"/>
          <p:cNvGrpSpPr>
            <a:grpSpLocks/>
          </p:cNvGrpSpPr>
          <p:nvPr/>
        </p:nvGrpSpPr>
        <p:grpSpPr bwMode="auto">
          <a:xfrm>
            <a:off x="6614517" y="3933056"/>
            <a:ext cx="468052" cy="576064"/>
            <a:chOff x="5723770" y="4167998"/>
            <a:chExt cx="637856" cy="614847"/>
          </a:xfrm>
          <a:solidFill>
            <a:srgbClr val="6FBF27"/>
          </a:solidFill>
        </p:grpSpPr>
        <p:grpSp>
          <p:nvGrpSpPr>
            <p:cNvPr id="271" name="그룹 339"/>
            <p:cNvGrpSpPr/>
            <p:nvPr/>
          </p:nvGrpSpPr>
          <p:grpSpPr>
            <a:xfrm>
              <a:off x="6047441" y="4167998"/>
              <a:ext cx="314185" cy="614847"/>
              <a:chOff x="5900104" y="1329413"/>
              <a:chExt cx="1209356" cy="2366659"/>
            </a:xfrm>
            <a:grpFill/>
          </p:grpSpPr>
          <p:sp>
            <p:nvSpPr>
              <p:cNvPr id="288" name="타원 287"/>
              <p:cNvSpPr/>
              <p:nvPr/>
            </p:nvSpPr>
            <p:spPr>
              <a:xfrm>
                <a:off x="6765890" y="2340958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6484914" y="2003776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6484914" y="2678140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91" name="타원 290"/>
              <p:cNvSpPr/>
              <p:nvPr/>
            </p:nvSpPr>
            <p:spPr>
              <a:xfrm>
                <a:off x="6203939" y="1666594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6203939" y="3015322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5900104" y="1329413"/>
                <a:ext cx="343570" cy="34357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5922964" y="3352502"/>
                <a:ext cx="343570" cy="34357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272" name="그룹 340"/>
            <p:cNvGrpSpPr/>
            <p:nvPr/>
          </p:nvGrpSpPr>
          <p:grpSpPr>
            <a:xfrm>
              <a:off x="5885606" y="4167998"/>
              <a:ext cx="314185" cy="614847"/>
              <a:chOff x="5900104" y="1329413"/>
              <a:chExt cx="1209356" cy="2366659"/>
            </a:xfrm>
            <a:grpFill/>
          </p:grpSpPr>
          <p:sp>
            <p:nvSpPr>
              <p:cNvPr id="281" name="타원 280"/>
              <p:cNvSpPr/>
              <p:nvPr/>
            </p:nvSpPr>
            <p:spPr>
              <a:xfrm>
                <a:off x="6765890" y="2340958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6484914" y="2003776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6484914" y="2678140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6203939" y="1666594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6203939" y="3015322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5900104" y="1329413"/>
                <a:ext cx="343570" cy="34357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5922964" y="3352502"/>
                <a:ext cx="343570" cy="34357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273" name="그룹 341"/>
            <p:cNvGrpSpPr/>
            <p:nvPr/>
          </p:nvGrpSpPr>
          <p:grpSpPr>
            <a:xfrm>
              <a:off x="5723770" y="4167998"/>
              <a:ext cx="314185" cy="614847"/>
              <a:chOff x="5900104" y="1329413"/>
              <a:chExt cx="1209356" cy="2366659"/>
            </a:xfrm>
            <a:grpFill/>
          </p:grpSpPr>
          <p:sp>
            <p:nvSpPr>
              <p:cNvPr id="274" name="타원 273"/>
              <p:cNvSpPr/>
              <p:nvPr/>
            </p:nvSpPr>
            <p:spPr>
              <a:xfrm>
                <a:off x="6765890" y="2340958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484914" y="2003776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484914" y="2678140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203939" y="1666594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6203939" y="3015322"/>
                <a:ext cx="343570" cy="343571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5900104" y="1329413"/>
                <a:ext cx="343570" cy="34357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  <p:sp>
            <p:nvSpPr>
              <p:cNvPr id="280" name="타원 279"/>
              <p:cNvSpPr/>
              <p:nvPr/>
            </p:nvSpPr>
            <p:spPr>
              <a:xfrm>
                <a:off x="5922964" y="3352502"/>
                <a:ext cx="343570" cy="34357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20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0" y="2924944"/>
            <a:ext cx="9914173" cy="707886"/>
            <a:chOff x="-8173" y="2022972"/>
            <a:chExt cx="9920758" cy="70788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-8173" y="2397820"/>
              <a:ext cx="9920758" cy="0"/>
            </a:xfrm>
            <a:prstGeom prst="line">
              <a:avLst/>
            </a:prstGeom>
            <a:ln w="38100" cap="rnd">
              <a:gradFill flip="none" rotWithShape="1">
                <a:gsLst>
                  <a:gs pos="5000">
                    <a:schemeClr val="accent1">
                      <a:tint val="66000"/>
                      <a:satMod val="160000"/>
                      <a:alpha val="0"/>
                    </a:schemeClr>
                  </a:gs>
                  <a:gs pos="70000">
                    <a:srgbClr val="55BEF8"/>
                  </a:gs>
                  <a:gs pos="30000">
                    <a:srgbClr val="01A5FA"/>
                  </a:gs>
                  <a:gs pos="9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129444" y="2022972"/>
              <a:ext cx="3864521" cy="707886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kumimoji="1" lang="ko-KR" altLang="en-US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목표 모델 수립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3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6976" y="1695450"/>
            <a:ext cx="9028111" cy="359823"/>
          </a:xfrm>
          <a:prstGeom prst="rect">
            <a:avLst/>
          </a:prstGeom>
          <a:solidFill>
            <a:srgbClr val="0046A0"/>
          </a:solidFill>
          <a:ln w="12700" cap="rnd" cmpd="sng" algn="ctr">
            <a:noFill/>
            <a:prstDash val="solid"/>
            <a:headEnd type="none" w="lg" len="med"/>
            <a:tailEnd type="none" w="lg" len="med"/>
          </a:ln>
          <a:effectLst/>
        </p:spPr>
        <p:txBody>
          <a:bodyPr wrap="square" lIns="180000" tIns="51533" rIns="51533" bIns="51533" anchor="ctr"/>
          <a:lstStyle/>
          <a:p>
            <a:pPr lvl="0" defTabSz="1006846" latinLnBrk="0"/>
            <a:r>
              <a:rPr lang="ko-KR" altLang="en-US" sz="1600" b="1" kern="0" spc="-1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개선기회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17195" y="122439"/>
            <a:ext cx="2556285" cy="261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/>
            <a:r>
              <a:rPr lang="en-US" altLang="ko-KR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100" kern="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모델 수립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gray">
          <a:xfrm>
            <a:off x="454596" y="991394"/>
            <a:ext cx="9073008" cy="3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000"/>
              </a:lnSpc>
              <a:spcBef>
                <a:spcPts val="300"/>
              </a:spcBef>
            </a:pP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외부 환경 및 내부 현황 분석을 통해 플랫폼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거버넌스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요구별 총 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32</a:t>
            </a:r>
            <a:r>
              <a:rPr lang="ko-KR" altLang="en-US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목표 추진 방향성과 관련된 개선기회를 도출함</a:t>
            </a:r>
            <a:r>
              <a:rPr lang="en-US" altLang="ko-KR" spc="-7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847" y="388446"/>
            <a:ext cx="34153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3.1 </a:t>
            </a:r>
            <a:r>
              <a:rPr lang="en-US" altLang="ko-KR" sz="2600" b="1" spc="-8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600" b="1" spc="-8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개선기회 </a:t>
            </a:r>
            <a:r>
              <a:rPr lang="ko-KR" altLang="en-US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도출 </a:t>
            </a:r>
            <a:r>
              <a:rPr lang="en-US" altLang="ko-KR" sz="26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64965"/>
              </p:ext>
            </p:extLst>
          </p:nvPr>
        </p:nvGraphicFramePr>
        <p:xfrm>
          <a:off x="442134" y="2119696"/>
          <a:ext cx="9032955" cy="4123160"/>
        </p:xfrm>
        <a:graphic>
          <a:graphicData uri="http://schemas.openxmlformats.org/drawingml/2006/table">
            <a:tbl>
              <a:tblPr firstRow="1" bandRow="1"/>
              <a:tblGrid>
                <a:gridCol w="6845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552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77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77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77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3703">
                <a:tc rowSpan="2"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개선기회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방향성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370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플랫폼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거버넌스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과제요구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IO-01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GIS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기반의 공간정보를 구축하기 위한 인프라와 관리 방안 필요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IO-02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IoT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장치의 실시간 자료 분석 결과를 활용한 통제서비스 구축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IO-03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SQL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방식의 유연한 데이터 분석 기술의 적용과 활용 범위 설계 필요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IO-04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객관적 신뢰성을 담보하기 위한 환경오염 관련 지표 설정 필요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IO-05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다양한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이종의 데이터를 효과적으로 관리 및 활용할 수 있는 환경정보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융합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관리체계 구축 필요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IO-06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대국민 서비스를 위한 환경 콘텐츠 제공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IO-07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저장을 위한 분산파일시스템과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RDBMS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 효율적 구성 방안 필요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IO-08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데이터웨어하우스 측면의 분석기술 적용 고려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IO-09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데이터의 연계 및 수집과 제공이 유기적인 관리체계와 시스템 고려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IO-10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매체별 환경정보의 특성을 고려한 빅데이터 센터 조직체계 구성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IO-11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분석결과의 실시간 제공 서비스 체계 마련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IO-12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기반의 분석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예측 서비스 및 사전 예방 활동 방안 마련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IO-13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플랫폼의 안정성을 확보하기 위한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센터 구축 필요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IO-14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플랫폼의 확장능력을 위한 클라우드 활용 고려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1364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IO-15</a:t>
                      </a: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빅데이터 기획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플랫폼 운영 등을 전담할 환경정보 융합센터 설치 필요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6000" marR="0" marT="10800" marB="36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8370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IO-16</a:t>
                      </a:r>
                    </a:p>
                  </a:txBody>
                  <a:tcPr marL="9525" marR="9525" marT="1080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 참여하고 상호 공유하는 서비스가 가능한 플랫폼 구성</a:t>
                      </a:r>
                    </a:p>
                  </a:txBody>
                  <a:tcPr marL="9525" marR="9525" marT="1080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8370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IO-17</a:t>
                      </a:r>
                    </a:p>
                  </a:txBody>
                  <a:tcPr marL="9525" marR="9525" marT="1080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사용자의 처한 상황에 따라 유기적으로 대응할 수 있는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서비스 활용 플랫폼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구성</a:t>
                      </a:r>
                    </a:p>
                  </a:txBody>
                  <a:tcPr marL="9525" marR="9525" marT="1080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83703"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IO-18</a:t>
                      </a:r>
                    </a:p>
                  </a:txBody>
                  <a:tcPr marL="9525" marR="9525" marT="1080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시스템간 상호 연계성 및 데이터 통합</a:t>
                      </a:r>
                    </a:p>
                  </a:txBody>
                  <a:tcPr marL="9525" marR="9525" marT="10800" marB="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 2"/>
                        </a:rPr>
                        <a:t></a:t>
                      </a:r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88165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76331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464496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952662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440827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928993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417158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905324" algn="l" defTabSz="976331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18000" marT="10800" marB="18000" anchor="ctr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3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0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14190</TotalTime>
  <Words>4854</Words>
  <Application>Microsoft Office PowerPoint</Application>
  <PresentationFormat>A4 용지(210x297mm)</PresentationFormat>
  <Paragraphs>1147</Paragraphs>
  <Slides>44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9" baseType="lpstr">
      <vt:lpstr>굴림</vt:lpstr>
      <vt:lpstr>Arial</vt:lpstr>
      <vt:lpstr>Monotype Sorts</vt:lpstr>
      <vt:lpstr>뫼비우스 Bold</vt:lpstr>
      <vt:lpstr>Calibri</vt:lpstr>
      <vt:lpstr>맑은 고딕</vt:lpstr>
      <vt:lpstr>Optima</vt:lpstr>
      <vt:lpstr>KoPub돋움체 Medium</vt:lpstr>
      <vt:lpstr>ＭＳ Ｐゴシック</vt:lpstr>
      <vt:lpstr>Wingdings 2</vt:lpstr>
      <vt:lpstr>KoPub돋움체 Bold</vt:lpstr>
      <vt:lpstr>Times New Roman</vt:lpstr>
      <vt:lpstr>Wingdings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mrpark</dc:creator>
  <cp:lastModifiedBy>park in sook</cp:lastModifiedBy>
  <cp:revision>888</cp:revision>
  <dcterms:created xsi:type="dcterms:W3CDTF">2015-04-27T05:16:38Z</dcterms:created>
  <dcterms:modified xsi:type="dcterms:W3CDTF">2017-12-15T09:13:17Z</dcterms:modified>
</cp:coreProperties>
</file>